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10287000" cx="1828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27" roundtripDataSignature="AMtx7mhO8mXph19OFzYw0m02TMWJ1U3Ls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7"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 name="Google Shape;9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i="0" lang="en-US" sz="1800" u="none" strike="noStrike">
                <a:latin typeface="Calibri"/>
                <a:ea typeface="Calibri"/>
                <a:cs typeface="Calibri"/>
                <a:sym typeface="Calibri"/>
              </a:rPr>
              <a:t>Take 10 Activity Choice 1: Stages of a romantic relationship</a:t>
            </a:r>
            <a:endParaRPr/>
          </a:p>
          <a:p>
            <a:pPr indent="0" lvl="0" marL="0" rtl="0" algn="l">
              <a:spcBef>
                <a:spcPts val="0"/>
              </a:spcBef>
              <a:spcAft>
                <a:spcPts val="0"/>
              </a:spcAft>
              <a:buNone/>
            </a:pPr>
            <a:r>
              <a:t/>
            </a:r>
            <a:endParaRPr b="1" i="0" sz="1800" u="none" strike="noStrike">
              <a:latin typeface="Calibri"/>
              <a:ea typeface="Calibri"/>
              <a:cs typeface="Calibri"/>
              <a:sym typeface="Calibri"/>
            </a:endParaRPr>
          </a:p>
          <a:p>
            <a:pPr indent="0" lvl="0" marL="0" marR="1350" rtl="0" algn="l">
              <a:spcBef>
                <a:spcPts val="0"/>
              </a:spcBef>
              <a:spcAft>
                <a:spcPts val="0"/>
              </a:spcAft>
              <a:buNone/>
            </a:pPr>
            <a:r>
              <a:rPr b="0" i="0" lang="en-US" sz="1800" u="none" strike="noStrike">
                <a:latin typeface="Calibri"/>
                <a:ea typeface="Calibri"/>
                <a:cs typeface="Calibri"/>
                <a:sym typeface="Calibri"/>
              </a:rPr>
              <a:t>Start the activity by sharing PowerPoint Slide 2 and explain that scientists believe there are common stages of a romantic relationship- they are broadly linear with one phase moving to the next (except the threat or challenge phase) and some couples move through the stages more quickly than others. It can take several years to reach the final stage depending upon circumstances. Ask the students what they think the features of each stage might be and use the notes below to help you explain.</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marR="1350" rtl="0" algn="l">
              <a:spcBef>
                <a:spcPts val="0"/>
              </a:spcBef>
              <a:spcAft>
                <a:spcPts val="0"/>
              </a:spcAft>
              <a:buNone/>
            </a:pPr>
            <a:r>
              <a:rPr b="0" i="0" lang="en-US" sz="1800" u="none" strike="noStrike">
                <a:latin typeface="Calibri"/>
                <a:ea typeface="Calibri"/>
                <a:cs typeface="Calibri"/>
                <a:sym typeface="Calibri"/>
              </a:rPr>
              <a:t>Some of these stages are portrayed in movies and books, but not always all. In pairs, ask the students to think of a movie or book plotline where a romantic relationship develops. Ask them to identify plot points that reflect the relationship stages on the slide. Take some feedback and use the prompt questions below to facilitate any discussion.</a:t>
            </a:r>
            <a:endParaRPr/>
          </a:p>
          <a:p>
            <a:pPr indent="0" lvl="0" marL="0" marR="1350" rtl="0" algn="l">
              <a:spcBef>
                <a:spcPts val="0"/>
              </a:spcBef>
              <a:spcAft>
                <a:spcPts val="0"/>
              </a:spcAft>
              <a:buNone/>
            </a:pPr>
            <a:r>
              <a:t/>
            </a:r>
            <a:endParaRPr b="0" i="0" sz="1800" u="none" strike="noStrike">
              <a:latin typeface="Calibri"/>
              <a:ea typeface="Calibri"/>
              <a:cs typeface="Calibri"/>
              <a:sym typeface="Calibri"/>
            </a:endParaRPr>
          </a:p>
          <a:p>
            <a:pPr indent="0" lvl="0" marL="0" marR="1350" rtl="0" algn="l">
              <a:spcBef>
                <a:spcPts val="0"/>
              </a:spcBef>
              <a:spcAft>
                <a:spcPts val="0"/>
              </a:spcAft>
              <a:buNone/>
            </a:pPr>
            <a:r>
              <a:rPr b="1" i="0" lang="en-US" sz="1800" u="none" strike="noStrike">
                <a:latin typeface="Calibri"/>
                <a:ea typeface="Calibri"/>
                <a:cs typeface="Calibri"/>
                <a:sym typeface="Calibri"/>
              </a:rPr>
              <a:t>Stages of a romantic relationship</a:t>
            </a:r>
            <a:endParaRPr/>
          </a:p>
          <a:p>
            <a:pPr indent="0" lvl="0" marL="0" marR="135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Crush or infatuation : Intense feelings of falling in love. The relationship can be real or imagined - wondering what it would be like to be with that person. The relationship is more likely to be non-physical at this stage. Scientists have identified this stage with a rise of oxytocin and dopamine in the brain causing the 'love rush' effect, and physical/ emotional feelings of being love-sick.</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marR="2140" rtl="0" algn="l">
              <a:spcBef>
                <a:spcPts val="0"/>
              </a:spcBef>
              <a:spcAft>
                <a:spcPts val="0"/>
              </a:spcAft>
              <a:buNone/>
            </a:pPr>
            <a:r>
              <a:rPr b="0" i="0" lang="en-US" sz="1800" u="none" strike="noStrike">
                <a:latin typeface="Calibri"/>
                <a:ea typeface="Calibri"/>
                <a:cs typeface="Calibri"/>
                <a:sym typeface="Calibri"/>
              </a:rPr>
              <a:t>Loved up or the honeymoon period : Things are going well, and the relationship may include sex. The brain is still experiencing the effect of oxytocin and dopamine but as the months progress the levels of these hormones begin to drop and level out. This can lead to a drop in 'sexual chemistry', and sex may become less frequent and important in the relationship. Couples spend more time together and start creating a deeper connection as they get to know each other.</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marR="2140" rtl="0" algn="l">
              <a:spcBef>
                <a:spcPts val="0"/>
              </a:spcBef>
              <a:spcAft>
                <a:spcPts val="0"/>
              </a:spcAft>
              <a:buNone/>
            </a:pPr>
            <a:r>
              <a:rPr b="0" i="0" lang="en-US" sz="1800" u="none" strike="noStrike">
                <a:latin typeface="Calibri"/>
                <a:ea typeface="Calibri"/>
                <a:cs typeface="Calibri"/>
                <a:sym typeface="Calibri"/>
              </a:rPr>
              <a:t>Pair bonding (or not) : The intensity of the romantic phase has faded and couples may start noticing more of their partner’s flaws and the way they really are. They have a more truthful view about their partner because it’s not clouded by hormones. Deeper affection may start to develop or they may see no future for the relationship and it could end.</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marR="2150" rtl="0" algn="just">
              <a:spcBef>
                <a:spcPts val="0"/>
              </a:spcBef>
              <a:spcAft>
                <a:spcPts val="0"/>
              </a:spcAft>
              <a:buNone/>
            </a:pPr>
            <a:r>
              <a:rPr b="0" i="0" lang="en-US" sz="1800" u="none" strike="noStrike">
                <a:latin typeface="Calibri"/>
                <a:ea typeface="Calibri"/>
                <a:cs typeface="Calibri"/>
                <a:sym typeface="Calibri"/>
              </a:rPr>
              <a:t>Forever and ever : Partners seek to formalise their long-term commitment for example, through marriage; moving in together, choosing to have children etc. Comfort and security are important and deeper trust has developed between partners. As a result, a relationship loss or break up at this stage can be very hurtful.</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marR="1290" rtl="0" algn="l">
              <a:spcBef>
                <a:spcPts val="0"/>
              </a:spcBef>
              <a:spcAft>
                <a:spcPts val="0"/>
              </a:spcAft>
              <a:buNone/>
            </a:pPr>
            <a:r>
              <a:rPr b="0" i="0" lang="en-US" sz="1800" u="none" strike="noStrike">
                <a:latin typeface="Calibri"/>
                <a:ea typeface="Calibri"/>
                <a:cs typeface="Calibri"/>
                <a:sym typeface="Calibri"/>
              </a:rPr>
              <a:t>Threat or challenge : This can happen at any stage of a relationship. Most couples will experience major life events during their time together; having children, illness, bereavement, maybe cheating. These are the times in the relationship where partners need to ‘work at it' and can result in a longer term commitment or a relationship ending if things don't work out.</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marR="2750" rtl="0" algn="just">
              <a:spcBef>
                <a:spcPts val="0"/>
              </a:spcBef>
              <a:spcAft>
                <a:spcPts val="0"/>
              </a:spcAft>
              <a:buNone/>
            </a:pPr>
            <a:r>
              <a:rPr b="0" i="0" lang="en-US" sz="1800" u="none" strike="noStrike">
                <a:latin typeface="Calibri"/>
                <a:ea typeface="Calibri"/>
                <a:cs typeface="Calibri"/>
                <a:sym typeface="Calibri"/>
              </a:rPr>
              <a:t>Deep and meaningful : This is a shared understanding of longer-term outcomes that go beyond staying together for children, finances and sex. It’s a deep affection that is lasting.</a:t>
            </a:r>
            <a:endParaRPr/>
          </a:p>
          <a:p>
            <a:pPr indent="0" lvl="0" marL="0" marR="2750" rtl="0" algn="just">
              <a:spcBef>
                <a:spcPts val="0"/>
              </a:spcBef>
              <a:spcAft>
                <a:spcPts val="0"/>
              </a:spcAft>
              <a:buNone/>
            </a:pPr>
            <a:r>
              <a:t/>
            </a:r>
            <a:endParaRPr b="0" i="0" sz="1800" u="none" strike="noStrike">
              <a:latin typeface="Calibri"/>
              <a:ea typeface="Calibri"/>
              <a:cs typeface="Calibri"/>
              <a:sym typeface="Calibri"/>
            </a:endParaRPr>
          </a:p>
          <a:p>
            <a:pPr indent="0" lvl="0" marL="0" marR="2750" rtl="0" algn="just">
              <a:spcBef>
                <a:spcPts val="0"/>
              </a:spcBef>
              <a:spcAft>
                <a:spcPts val="0"/>
              </a:spcAft>
              <a:buNone/>
            </a:pPr>
            <a:r>
              <a:rPr b="1" i="0" lang="en-US" sz="1800" u="none" strike="noStrike">
                <a:latin typeface="Calibri"/>
                <a:ea typeface="Calibri"/>
                <a:cs typeface="Calibri"/>
                <a:sym typeface="Calibri"/>
              </a:rPr>
              <a:t>Prompt questions</a:t>
            </a:r>
            <a:endParaRPr/>
          </a:p>
          <a:p>
            <a:pPr indent="0" lvl="0" marL="0" marR="2750" rtl="0" algn="just">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Are all these relationship stages portrayed in movies or books? Why / why not?</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marR="31190" rtl="0" algn="l">
              <a:spcBef>
                <a:spcPts val="0"/>
              </a:spcBef>
              <a:spcAft>
                <a:spcPts val="0"/>
              </a:spcAft>
              <a:buNone/>
            </a:pPr>
            <a:r>
              <a:rPr b="0" i="0" lang="en-US" sz="1800" u="none" strike="noStrike">
                <a:latin typeface="Calibri"/>
                <a:ea typeface="Calibri"/>
                <a:cs typeface="Calibri"/>
                <a:sym typeface="Calibri"/>
              </a:rPr>
              <a:t>Do you think plotlines in fictional works portray a realistic image of romantic relationships? </a:t>
            </a:r>
            <a:endParaRPr/>
          </a:p>
          <a:p>
            <a:pPr indent="0" lvl="0" marL="0" marR="31190" rtl="0" algn="l">
              <a:spcBef>
                <a:spcPts val="0"/>
              </a:spcBef>
              <a:spcAft>
                <a:spcPts val="0"/>
              </a:spcAft>
              <a:buNone/>
            </a:pPr>
            <a:r>
              <a:t/>
            </a:r>
            <a:endParaRPr b="0" i="0" sz="1800" u="none" strike="noStrike">
              <a:latin typeface="Calibri"/>
              <a:ea typeface="Calibri"/>
              <a:cs typeface="Calibri"/>
              <a:sym typeface="Calibri"/>
            </a:endParaRPr>
          </a:p>
          <a:p>
            <a:pPr indent="0" lvl="0" marL="0" marR="31190" rtl="0" algn="l">
              <a:spcBef>
                <a:spcPts val="0"/>
              </a:spcBef>
              <a:spcAft>
                <a:spcPts val="0"/>
              </a:spcAft>
              <a:buNone/>
            </a:pPr>
            <a:r>
              <a:rPr b="0" i="0" lang="en-US" sz="1800" u="none" strike="noStrike">
                <a:latin typeface="Calibri"/>
                <a:ea typeface="Calibri"/>
                <a:cs typeface="Calibri"/>
                <a:sym typeface="Calibri"/>
              </a:rPr>
              <a:t>What are fictional stories trying to 'sell us' about relationships? Is this fair? Are they like real life?</a:t>
            </a:r>
            <a:endParaRPr/>
          </a:p>
          <a:p>
            <a:pPr indent="0" lvl="0" marL="0" marR="3119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What are the risks of being influenced too much by movies and books when it comes to romantic relationships?</a:t>
            </a:r>
            <a:endParaRPr/>
          </a:p>
          <a:p>
            <a:pPr indent="0" lvl="0" marL="0" marR="1350" rtl="0" algn="l">
              <a:spcBef>
                <a:spcPts val="0"/>
              </a:spcBef>
              <a:spcAft>
                <a:spcPts val="0"/>
              </a:spcAft>
              <a:buNone/>
            </a:pPr>
            <a:r>
              <a:t/>
            </a:r>
            <a:endParaRPr b="0" i="0" sz="1800" u="none" strike="noStrike">
              <a:latin typeface="Calibri"/>
              <a:ea typeface="Calibri"/>
              <a:cs typeface="Calibri"/>
              <a:sym typeface="Calibri"/>
            </a:endParaRPr>
          </a:p>
          <a:p>
            <a:pPr indent="0" lvl="0" marL="0" marR="135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t/>
            </a:r>
            <a:endParaRPr/>
          </a:p>
        </p:txBody>
      </p:sp>
      <p:sp>
        <p:nvSpPr>
          <p:cNvPr id="99" name="Google Shape;9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 name="Google Shape;11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i="0" lang="en-US" sz="1800" u="none" strike="noStrike">
                <a:latin typeface="Calibri"/>
                <a:ea typeface="Calibri"/>
                <a:cs typeface="Calibri"/>
                <a:sym typeface="Calibri"/>
              </a:rPr>
              <a:t>Take 10 Activity Choice 2: Relationship values : young to old</a:t>
            </a:r>
            <a:endParaRPr/>
          </a:p>
          <a:p>
            <a:pPr indent="0" lvl="0" marL="0" rtl="0" algn="l">
              <a:spcBef>
                <a:spcPts val="0"/>
              </a:spcBef>
              <a:spcAft>
                <a:spcPts val="0"/>
              </a:spcAft>
              <a:buNone/>
            </a:pPr>
            <a:r>
              <a:t/>
            </a:r>
            <a:endParaRPr b="1" i="0" sz="1800" u="none" strike="noStrike">
              <a:latin typeface="Calibri"/>
              <a:ea typeface="Calibri"/>
              <a:cs typeface="Calibri"/>
              <a:sym typeface="Calibri"/>
            </a:endParaRPr>
          </a:p>
          <a:p>
            <a:pPr indent="0" lvl="0" marL="0" marR="1030" rtl="0" algn="l">
              <a:spcBef>
                <a:spcPts val="0"/>
              </a:spcBef>
              <a:spcAft>
                <a:spcPts val="0"/>
              </a:spcAft>
              <a:buNone/>
            </a:pPr>
            <a:r>
              <a:rPr b="0" i="0" lang="en-US" sz="1800" u="none" strike="noStrike">
                <a:latin typeface="Calibri"/>
                <a:ea typeface="Calibri"/>
                <a:cs typeface="Calibri"/>
                <a:sym typeface="Calibri"/>
              </a:rPr>
              <a:t>Show the chart on PowerPoint Slide 3 and ask students to populate each column with three values or characteristics they feel are important to a romantic relationship at different stages of life. They may choose to have some values that appear in each column, but there may be some that are more or less important than others at different stages. To help them, invite the class to consider what priorities people may have at each age. For example starting a family may be more relevant to people aged 30-40. Ask the students to complete their own charts in pairs or small groups and then take some feedback. What values do the class feel are consistently important, and which are more or less so depending on the age and stage of the relationship?</a:t>
            </a:r>
            <a:endParaRPr/>
          </a:p>
          <a:p>
            <a:pPr indent="0" lvl="0" marL="0" rtl="0" algn="l">
              <a:spcBef>
                <a:spcPts val="0"/>
              </a:spcBef>
              <a:spcAft>
                <a:spcPts val="0"/>
              </a:spcAft>
              <a:buNone/>
            </a:pPr>
            <a:r>
              <a:t/>
            </a:r>
            <a:endParaRPr/>
          </a:p>
        </p:txBody>
      </p:sp>
      <p:sp>
        <p:nvSpPr>
          <p:cNvPr id="111" name="Google Shape;11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i="0" lang="en-US" sz="1800" u="none" strike="noStrike">
                <a:latin typeface="Calibri"/>
                <a:ea typeface="Calibri"/>
                <a:cs typeface="Calibri"/>
                <a:sym typeface="Calibri"/>
              </a:rPr>
              <a:t>Take 10 Activity Choice 3: Break-ups: do's and don’ts</a:t>
            </a:r>
            <a:endParaRPr/>
          </a:p>
          <a:p>
            <a:pPr indent="0" lvl="0" marL="0" rtl="0" algn="l">
              <a:spcBef>
                <a:spcPts val="0"/>
              </a:spcBef>
              <a:spcAft>
                <a:spcPts val="0"/>
              </a:spcAft>
              <a:buNone/>
            </a:pPr>
            <a:r>
              <a:t/>
            </a:r>
            <a:endParaRPr b="1"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Use PowerPoint Slide 4 as a stimulus and say this task is about respectful ways to end a romantic relationship when it's over for one partner or both. With the students in small groups ask them to list 3 'do's' and 3 'dont's' about how to break up as respectfully as possible. Take some feedback then go through the advice on PowerPoint Slides 5-7. Do the students feel this advice is realistic or not?</a:t>
            </a:r>
            <a:endParaRPr/>
          </a:p>
          <a:p>
            <a:pPr indent="0" lvl="0" marL="0" rtl="0" algn="l">
              <a:spcBef>
                <a:spcPts val="0"/>
              </a:spcBef>
              <a:spcAft>
                <a:spcPts val="0"/>
              </a:spcAft>
              <a:buNone/>
            </a:pPr>
            <a:r>
              <a:t/>
            </a:r>
            <a:endParaRPr/>
          </a:p>
        </p:txBody>
      </p:sp>
      <p:sp>
        <p:nvSpPr>
          <p:cNvPr id="127" name="Google Shape;127;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9" name="Google Shape;16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i="0" lang="en-US" sz="1800" u="none" strike="noStrike">
                <a:latin typeface="Calibri"/>
                <a:ea typeface="Calibri"/>
                <a:cs typeface="Calibri"/>
                <a:sym typeface="Calibri"/>
              </a:rPr>
              <a:t>Take 20 Activity Choice 1: Soap opera couples</a:t>
            </a:r>
            <a:endParaRPr/>
          </a:p>
          <a:p>
            <a:pPr indent="0" lvl="0" marL="0" rtl="0" algn="l">
              <a:spcBef>
                <a:spcPts val="0"/>
              </a:spcBef>
              <a:spcAft>
                <a:spcPts val="0"/>
              </a:spcAft>
              <a:buNone/>
            </a:pPr>
            <a:r>
              <a:t/>
            </a:r>
            <a:endParaRPr b="1" i="0" sz="1800" u="none" strike="noStrike">
              <a:latin typeface="Calibri"/>
              <a:ea typeface="Calibri"/>
              <a:cs typeface="Calibri"/>
              <a:sym typeface="Calibri"/>
            </a:endParaRPr>
          </a:p>
          <a:p>
            <a:pPr indent="0" lvl="0" marL="0" marR="980" rtl="0" algn="l">
              <a:spcBef>
                <a:spcPts val="0"/>
              </a:spcBef>
              <a:spcAft>
                <a:spcPts val="0"/>
              </a:spcAft>
              <a:buNone/>
            </a:pPr>
            <a:r>
              <a:rPr b="0" i="0" lang="en-US" sz="1800" u="none" strike="noStrike">
                <a:latin typeface="Calibri"/>
                <a:ea typeface="Calibri"/>
                <a:cs typeface="Calibri"/>
                <a:sym typeface="Calibri"/>
              </a:rPr>
              <a:t>Characters in soap operas rarely have a relationship that lasts. This activity seeks to change that idea. To open the activity briefly ask the students to give a few examples of romantic relationships in soap operas and what happened to the couples (PowerPoint Slide 8). Ask why the couples never seem to last (because it would probably make for a very dull plotline). Go through the stages of a romantic relationship (see Take 10 Activity 1 and PowerPoint Slide 2). Skip this if you have already done the activity. Divide the class into groups and explain they are going to create their own soap opera couple and take them through the stages of a romantic relationship (PowerPoint Slide 9).</a:t>
            </a:r>
            <a:endParaRPr/>
          </a:p>
          <a:p>
            <a:pPr indent="0" lvl="0" marL="0" marR="980" rtl="0" algn="l">
              <a:spcBef>
                <a:spcPts val="0"/>
              </a:spcBef>
              <a:spcAft>
                <a:spcPts val="0"/>
              </a:spcAft>
              <a:buNone/>
            </a:pPr>
            <a:r>
              <a:t/>
            </a:r>
            <a:endParaRPr b="0" i="0" sz="1800" u="none" strike="noStrike">
              <a:latin typeface="Calibri"/>
              <a:ea typeface="Calibri"/>
              <a:cs typeface="Calibri"/>
              <a:sym typeface="Calibri"/>
            </a:endParaRPr>
          </a:p>
          <a:p>
            <a:pPr indent="0" lvl="0" marL="0" marR="980" rtl="0" algn="l">
              <a:spcBef>
                <a:spcPts val="0"/>
              </a:spcBef>
              <a:spcAft>
                <a:spcPts val="0"/>
              </a:spcAft>
              <a:buNone/>
            </a:pPr>
            <a:r>
              <a:rPr b="0" i="0" lang="en-US" sz="1800" u="none" strike="noStrike">
                <a:latin typeface="Calibri"/>
                <a:ea typeface="Calibri"/>
                <a:cs typeface="Calibri"/>
                <a:sym typeface="Calibri"/>
              </a:rPr>
              <a:t>The next few slides will guide them through the process, and they can put the 'threat' or 'relationship challenge' anywhere in their story, but the couple must survive and work through their problems. Move through PowerPoint Slides 10-15 pausing each time to allow the students to jot down the next part of the story- they only need to make the briefest of notes each time, and the activity is also more fun if they only have a limited time to create the next plot point before moving on. At the end of the activity ask some of the students to share their storylines and use these to highlight the changes that happen in romantic relationships over time.</a:t>
            </a:r>
            <a:endParaRPr/>
          </a:p>
          <a:p>
            <a:pPr indent="0" lvl="0" marL="0" rtl="0" algn="l">
              <a:spcBef>
                <a:spcPts val="0"/>
              </a:spcBef>
              <a:spcAft>
                <a:spcPts val="0"/>
              </a:spcAft>
              <a:buNone/>
            </a:pPr>
            <a:r>
              <a:t/>
            </a:r>
            <a:endParaRPr/>
          </a:p>
        </p:txBody>
      </p:sp>
      <p:sp>
        <p:nvSpPr>
          <p:cNvPr id="170" name="Google Shape;17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0" name="Google Shape;250;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i="0" lang="en-US" sz="1800" u="none" strike="noStrike">
                <a:latin typeface="Calibri"/>
                <a:ea typeface="Calibri"/>
                <a:cs typeface="Calibri"/>
                <a:sym typeface="Calibri"/>
              </a:rPr>
              <a:t>Take 20 Activity choice 2: Benefits of long-term, stable relationships</a:t>
            </a:r>
            <a:endParaRPr/>
          </a:p>
          <a:p>
            <a:pPr indent="0" lvl="0" marL="0" rtl="0" algn="l">
              <a:spcBef>
                <a:spcPts val="0"/>
              </a:spcBef>
              <a:spcAft>
                <a:spcPts val="0"/>
              </a:spcAft>
              <a:buNone/>
            </a:pPr>
            <a:r>
              <a:t/>
            </a:r>
            <a:endParaRPr b="1" i="0" sz="1800" u="none" strike="noStrike">
              <a:latin typeface="Calibri"/>
              <a:ea typeface="Calibri"/>
              <a:cs typeface="Calibri"/>
              <a:sym typeface="Calibri"/>
            </a:endParaRPr>
          </a:p>
          <a:p>
            <a:pPr indent="0" lvl="0" marL="0" marR="490" rtl="0" algn="l">
              <a:spcBef>
                <a:spcPts val="0"/>
              </a:spcBef>
              <a:spcAft>
                <a:spcPts val="0"/>
              </a:spcAft>
              <a:buNone/>
            </a:pPr>
            <a:r>
              <a:rPr b="0" i="0" lang="en-US" sz="1800" u="none" strike="noStrike">
                <a:latin typeface="Calibri"/>
                <a:ea typeface="Calibri"/>
                <a:cs typeface="Calibri"/>
                <a:sym typeface="Calibri"/>
              </a:rPr>
              <a:t>This activity seeks to explore the benefits of healthy, long-term, committed relationships. Share the quadrant chart on PowerPoint Slide 16 and with the students working in groups, ask them to complete the different quadrants. They should try to put at least 5 points under each heading. Afterwards take some feedback from the different groups and discuss how long-term and stable relationships benefit everyone in a family and not only the partnership at the centre. Use the following notes to facilitate any discussion:</a:t>
            </a:r>
            <a:endParaRPr/>
          </a:p>
          <a:p>
            <a:pPr indent="0" lvl="0" marL="0" marR="49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When a long-term relationship is going well the benefits can include:</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285750" lvl="0" marL="28575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Close source of support available</a:t>
            </a:r>
            <a:endParaRPr/>
          </a:p>
          <a:p>
            <a:pPr indent="-285750" lvl="0" marL="285750" marR="8251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Intimacy </a:t>
            </a:r>
            <a:endParaRPr/>
          </a:p>
          <a:p>
            <a:pPr indent="-285750" lvl="0" marL="285750" marR="8251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Shared goals</a:t>
            </a:r>
            <a:endParaRPr/>
          </a:p>
          <a:p>
            <a:pPr indent="-285750" lvl="0" marL="285750" marR="4906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Increased security (any children would also feel this) </a:t>
            </a:r>
            <a:endParaRPr/>
          </a:p>
          <a:p>
            <a:pPr indent="-285750" lvl="0" marL="285750" marR="4906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Different interests bring additionality to the relationship</a:t>
            </a:r>
            <a:endParaRPr/>
          </a:p>
          <a:p>
            <a:pPr indent="-285750" lvl="0" marL="285750" marR="1921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People in this type of relationship take less risks as they are accountable to their partner/ family </a:t>
            </a:r>
            <a:endParaRPr/>
          </a:p>
          <a:p>
            <a:pPr indent="-285750" lvl="0" marL="285750" marR="1921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Better for mental health</a:t>
            </a:r>
            <a:endParaRPr/>
          </a:p>
          <a:p>
            <a:pPr indent="-285750" lvl="0" marL="285750" marR="4906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Partners can help each other maintain healthy lifestyles </a:t>
            </a:r>
            <a:endParaRPr/>
          </a:p>
          <a:p>
            <a:pPr indent="-285750" lvl="0" marL="285750" marR="4906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There's more than one person to raise any children</a:t>
            </a:r>
            <a:endParaRPr/>
          </a:p>
          <a:p>
            <a:pPr indent="-285750" lvl="0" marL="28575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It can mean a second income for greater financial stability</a:t>
            </a:r>
            <a:endParaRPr/>
          </a:p>
          <a:p>
            <a:pPr indent="-285750" lvl="0" marL="285750" rtl="0" algn="l">
              <a:spcBef>
                <a:spcPts val="0"/>
              </a:spcBef>
              <a:spcAft>
                <a:spcPts val="0"/>
              </a:spcAft>
              <a:buClr>
                <a:schemeClr val="dk1"/>
              </a:buClr>
              <a:buSzPts val="1800"/>
              <a:buFont typeface="Arial"/>
              <a:buChar char="•"/>
            </a:pPr>
            <a:r>
              <a:rPr b="0" i="0" lang="en-US" sz="1800" u="none" strike="noStrike">
                <a:latin typeface="Calibri"/>
                <a:ea typeface="Calibri"/>
                <a:cs typeface="Calibri"/>
                <a:sym typeface="Calibri"/>
              </a:rPr>
              <a:t>An extended family can provide additional friendship and support</a:t>
            </a:r>
            <a:endParaRPr/>
          </a:p>
          <a:p>
            <a:pPr indent="-171450" lvl="0" marL="285750" rtl="0" algn="l">
              <a:spcBef>
                <a:spcPts val="0"/>
              </a:spcBef>
              <a:spcAft>
                <a:spcPts val="0"/>
              </a:spcAft>
              <a:buClr>
                <a:schemeClr val="dk1"/>
              </a:buClr>
              <a:buSzPts val="1800"/>
              <a:buFont typeface="Arial"/>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t/>
            </a:r>
            <a:endParaRPr/>
          </a:p>
        </p:txBody>
      </p:sp>
      <p:sp>
        <p:nvSpPr>
          <p:cNvPr id="251" name="Google Shape;251;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7" name="Google Shape;267;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rPr b="1" i="0" lang="en-US" sz="1800" u="none" strike="noStrike">
                <a:latin typeface="Calibri"/>
                <a:ea typeface="Calibri"/>
                <a:cs typeface="Calibri"/>
                <a:sym typeface="Calibri"/>
              </a:rPr>
              <a:t>Take 30 Activity choice: Top Tens</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Prepare five pieces of flipchart paper each with one of the following headings:</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10 ways to know if someone likes you</a:t>
            </a:r>
            <a:endParaRPr/>
          </a:p>
          <a:p>
            <a:pPr indent="0" lvl="0" marL="0" marR="30730" rtl="0" algn="l">
              <a:spcBef>
                <a:spcPts val="0"/>
              </a:spcBef>
              <a:spcAft>
                <a:spcPts val="0"/>
              </a:spcAft>
              <a:buNone/>
            </a:pPr>
            <a:r>
              <a:rPr b="0" i="0" lang="en-US" sz="1800" u="none" strike="noStrike">
                <a:latin typeface="Calibri"/>
                <a:ea typeface="Calibri"/>
                <a:cs typeface="Calibri"/>
                <a:sym typeface="Calibri"/>
              </a:rPr>
              <a:t>10 healthy ways to get over an ex or to get over someone who doesn't like you back </a:t>
            </a:r>
            <a:endParaRPr/>
          </a:p>
          <a:p>
            <a:pPr indent="0" lvl="0" marL="0" marR="30730" rtl="0" algn="l">
              <a:spcBef>
                <a:spcPts val="0"/>
              </a:spcBef>
              <a:spcAft>
                <a:spcPts val="0"/>
              </a:spcAft>
              <a:buNone/>
            </a:pPr>
            <a:r>
              <a:rPr b="0" i="0" lang="en-US" sz="1800" u="none" strike="noStrike">
                <a:latin typeface="Calibri"/>
                <a:ea typeface="Calibri"/>
                <a:cs typeface="Calibri"/>
                <a:sym typeface="Calibri"/>
              </a:rPr>
              <a:t>10 ways to ask someone out</a:t>
            </a:r>
            <a:endParaRPr/>
          </a:p>
          <a:p>
            <a:pPr indent="0" lvl="0" marL="0" rtl="0" algn="l">
              <a:spcBef>
                <a:spcPts val="0"/>
              </a:spcBef>
              <a:spcAft>
                <a:spcPts val="0"/>
              </a:spcAft>
              <a:buNone/>
            </a:pPr>
            <a:r>
              <a:rPr b="0" i="0" lang="en-US" sz="1800" u="none" strike="noStrike">
                <a:latin typeface="Calibri"/>
                <a:ea typeface="Calibri"/>
                <a:cs typeface="Calibri"/>
                <a:sym typeface="Calibri"/>
              </a:rPr>
              <a:t>10 ways you know your relationship is working out</a:t>
            </a:r>
            <a:endParaRPr/>
          </a:p>
          <a:p>
            <a:pPr indent="0" lvl="0" marL="0" rtl="0" algn="l">
              <a:spcBef>
                <a:spcPts val="0"/>
              </a:spcBef>
              <a:spcAft>
                <a:spcPts val="0"/>
              </a:spcAft>
              <a:buNone/>
            </a:pPr>
            <a:r>
              <a:rPr b="0" i="0" lang="en-US" sz="1800" u="none" strike="noStrike">
                <a:latin typeface="Calibri"/>
                <a:ea typeface="Calibri"/>
                <a:cs typeface="Calibri"/>
                <a:sym typeface="Calibri"/>
              </a:rPr>
              <a:t>10 ways you might know your relationship is struggling</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Divide the class into 5 groups and give each one, one of the headed flipcharts. Ask each group to write two suggestions on their flipchart and then stop (PowerPoint Slide 17). Rotate the flipcharts and repeat until every group has contributed 2 items to each heading. </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rPr b="0" i="0" lang="en-US" sz="1800" u="none" strike="noStrike">
                <a:latin typeface="Calibri"/>
                <a:ea typeface="Calibri"/>
                <a:cs typeface="Calibri"/>
                <a:sym typeface="Calibri"/>
              </a:rPr>
              <a:t>Ask groups to share the completed flipcharts. Ask for any additional items after each list has been read. Discuss how it felt to do the activity. What are the 'takeaways' from this activity about how to successfully manage change in a romantic relationship? Were there any common themes that came through?</a:t>
            </a:r>
            <a:endParaRPr/>
          </a:p>
          <a:p>
            <a:pPr indent="0" lvl="0" marL="0" rtl="0" algn="l">
              <a:spcBef>
                <a:spcPts val="0"/>
              </a:spcBef>
              <a:spcAft>
                <a:spcPts val="0"/>
              </a:spcAft>
              <a:buNone/>
            </a:pPr>
            <a:r>
              <a:t/>
            </a:r>
            <a:endParaRPr b="0" i="0" sz="1800" u="none" strike="noStrike">
              <a:latin typeface="Calibri"/>
              <a:ea typeface="Calibri"/>
              <a:cs typeface="Calibri"/>
              <a:sym typeface="Calibri"/>
            </a:endParaRPr>
          </a:p>
          <a:p>
            <a:pPr indent="0" lvl="0" marL="0" marR="1410" rtl="0" algn="l">
              <a:spcBef>
                <a:spcPts val="0"/>
              </a:spcBef>
              <a:spcAft>
                <a:spcPts val="0"/>
              </a:spcAft>
              <a:buNone/>
            </a:pPr>
            <a:r>
              <a:rPr b="0" i="0" lang="en-US" sz="1800" u="none" strike="noStrike">
                <a:latin typeface="Calibri"/>
                <a:ea typeface="Calibri"/>
                <a:cs typeface="Calibri"/>
                <a:sym typeface="Calibri"/>
              </a:rPr>
              <a:t>To conclude the activity explain that relationships are complex and may go through rough patches or experience problems from time to time. On the whiteboard or another piece of flipchart, write: “Top 10 people or places that young adults can get support or info about sex and relationships”. Compile this list as a class and ensure it includes local sexual health services and people/ services in school that students can go to for help and advice.</a:t>
            </a:r>
            <a:endParaRPr/>
          </a:p>
          <a:p>
            <a:pPr indent="0" lvl="0" marL="0" marR="1140" rtl="0" algn="l">
              <a:spcBef>
                <a:spcPts val="0"/>
              </a:spcBef>
              <a:spcAft>
                <a:spcPts val="0"/>
              </a:spcAft>
              <a:buNone/>
            </a:pPr>
            <a:r>
              <a:t/>
            </a:r>
            <a:endParaRPr b="0" i="0" sz="1800" u="none" strike="noStrike">
              <a:latin typeface="Calibri"/>
              <a:ea typeface="Calibri"/>
              <a:cs typeface="Calibri"/>
              <a:sym typeface="Calibri"/>
            </a:endParaRPr>
          </a:p>
          <a:p>
            <a:pPr indent="0" lvl="0" marL="0" rtl="0" algn="l">
              <a:spcBef>
                <a:spcPts val="0"/>
              </a:spcBef>
              <a:spcAft>
                <a:spcPts val="0"/>
              </a:spcAft>
              <a:buNone/>
            </a:pPr>
            <a:r>
              <a:t/>
            </a:r>
            <a:endParaRPr/>
          </a:p>
        </p:txBody>
      </p:sp>
      <p:sp>
        <p:nvSpPr>
          <p:cNvPr id="268" name="Google Shape;268;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0" name="Google Shape;290;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a:t>Safeguarding</a:t>
            </a:r>
            <a:endParaRPr/>
          </a:p>
          <a:p>
            <a:pPr indent="0" lvl="0" marL="0" rtl="0" algn="l">
              <a:spcBef>
                <a:spcPts val="0"/>
              </a:spcBef>
              <a:spcAft>
                <a:spcPts val="0"/>
              </a:spcAft>
              <a:buNone/>
            </a:pPr>
            <a:r>
              <a:t/>
            </a:r>
            <a:endParaRPr/>
          </a:p>
          <a:p>
            <a:pPr indent="0" lvl="0" marL="0" rtl="0" algn="l">
              <a:spcBef>
                <a:spcPts val="0"/>
              </a:spcBef>
              <a:spcAft>
                <a:spcPts val="0"/>
              </a:spcAft>
              <a:buNone/>
            </a:pPr>
            <a:r>
              <a:rPr b="0" i="0" lang="en-US" sz="1800" u="none" strike="noStrike">
                <a:latin typeface="Calibri"/>
                <a:ea typeface="Calibri"/>
                <a:cs typeface="Calibri"/>
                <a:sym typeface="Calibri"/>
              </a:rPr>
              <a:t>You will know your group and setting well, please refer to your safeguarding procedures as it’s possible that some students may be affected by the content. This pack deals with changes in relationships which some students may have experienced either themselves or in situations at home. Disclosures can happen at any time, so if a student does make worrying remarks or displays troubling behaviour, then you should follow the school's safeguarding procedures. Use of the ground rules on Slide 1 is vital to create a safe space for this learning so that students can discuss the content respectfully, and choose to pass if any content is upsetting for them. Please adapt activities to suit the needs of your class if you need to.</a:t>
            </a:r>
            <a:endParaRPr/>
          </a:p>
          <a:p>
            <a:pPr indent="0" lvl="0" marL="0" rtl="0" algn="l">
              <a:spcBef>
                <a:spcPts val="0"/>
              </a:spcBef>
              <a:spcAft>
                <a:spcPts val="0"/>
              </a:spcAft>
              <a:buNone/>
            </a:pPr>
            <a:r>
              <a:t/>
            </a:r>
            <a:endParaRPr/>
          </a:p>
        </p:txBody>
      </p:sp>
      <p:sp>
        <p:nvSpPr>
          <p:cNvPr id="291" name="Google Shape;291;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24"/>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24"/>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2" name="Google Shape;22;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2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2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26"/>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2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4" name="Google Shape;34;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2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7"/>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0" name="Google Shape;40;p27"/>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1" name="Google Shape;41;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2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28"/>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28"/>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28"/>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9" name="Google Shape;49;p28"/>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0" name="Google Shape;50;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2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0"/>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0"/>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30"/>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3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1"/>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1"/>
          <p:cNvSpPr/>
          <p:nvPr>
            <p:ph idx="2" type="pic"/>
          </p:nvPr>
        </p:nvSpPr>
        <p:spPr>
          <a:xfrm>
            <a:off x="1792288" y="612775"/>
            <a:ext cx="5486400" cy="4114800"/>
          </a:xfrm>
          <a:prstGeom prst="rect">
            <a:avLst/>
          </a:prstGeom>
          <a:noFill/>
          <a:ln>
            <a:noFill/>
          </a:ln>
        </p:spPr>
      </p:sp>
      <p:sp>
        <p:nvSpPr>
          <p:cNvPr id="68" name="Google Shape;68;p31"/>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2"/>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3"/>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3"/>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6.jpg"/><Relationship Id="rId4" Type="http://schemas.openxmlformats.org/officeDocument/2006/relationships/image" Target="../media/image7.png"/><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4.jpg"/><Relationship Id="rId4" Type="http://schemas.openxmlformats.org/officeDocument/2006/relationships/image" Target="../media/image7.png"/><Relationship Id="rId5"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2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5.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21.png"/><Relationship Id="rId6" Type="http://schemas.openxmlformats.org/officeDocument/2006/relationships/hyperlink" Target="https://teenhealthsource.com/?s=relationships" TargetMode="External"/><Relationship Id="rId7" Type="http://schemas.openxmlformats.org/officeDocument/2006/relationships/hyperlink" Target="https://www.gettingiton.org.uk/useful-contacts" TargetMode="External"/><Relationship Id="rId8" Type="http://schemas.openxmlformats.org/officeDocument/2006/relationships/hyperlink" Target="https://www.brook.org.uk/topics/relationship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2319226" y="402533"/>
            <a:ext cx="12941915" cy="153035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8000" u="none" cap="none" strike="noStrike">
                <a:solidFill>
                  <a:srgbClr val="000000"/>
                </a:solidFill>
                <a:latin typeface="Calibri"/>
                <a:ea typeface="Calibri"/>
                <a:cs typeface="Calibri"/>
                <a:sym typeface="Calibri"/>
              </a:rPr>
              <a:t>Rules of Engagement</a:t>
            </a:r>
            <a:endParaRPr/>
          </a:p>
        </p:txBody>
      </p:sp>
      <p:sp>
        <p:nvSpPr>
          <p:cNvPr id="89" name="Google Shape;89;p1"/>
          <p:cNvSpPr txBox="1"/>
          <p:nvPr/>
        </p:nvSpPr>
        <p:spPr>
          <a:xfrm>
            <a:off x="1349347" y="2599372"/>
            <a:ext cx="15589305" cy="4878705"/>
          </a:xfrm>
          <a:prstGeom prst="rect">
            <a:avLst/>
          </a:prstGeom>
          <a:noFill/>
          <a:ln>
            <a:noFill/>
          </a:ln>
        </p:spPr>
        <p:txBody>
          <a:bodyPr anchorCtr="0" anchor="t" bIns="0" lIns="0" spcFirstLastPara="1" rIns="0" wrap="square" tIns="0">
            <a:spAutoFit/>
          </a:bodyPr>
          <a:lstStyle/>
          <a:p>
            <a:pPr indent="-346710" lvl="1" marL="693420" marR="0" rtl="0" algn="l">
              <a:lnSpc>
                <a:spcPct val="150000"/>
              </a:lnSpc>
              <a:spcBef>
                <a:spcPts val="0"/>
              </a:spcBef>
              <a:spcAft>
                <a:spcPts val="0"/>
              </a:spcAft>
              <a:buClr>
                <a:srgbClr val="000000"/>
              </a:buClr>
              <a:buSzPts val="4200"/>
              <a:buFont typeface="Arial"/>
              <a:buChar char="•"/>
            </a:pPr>
            <a:r>
              <a:rPr b="1" i="0" lang="en-US" sz="4200" u="none" cap="none" strike="noStrike">
                <a:solidFill>
                  <a:srgbClr val="000000"/>
                </a:solidFill>
                <a:latin typeface="Calibri"/>
                <a:ea typeface="Calibri"/>
                <a:cs typeface="Calibri"/>
                <a:sym typeface="Calibri"/>
              </a:rPr>
              <a:t>I have the right to share my opinion and be listened to</a:t>
            </a:r>
            <a:endParaRPr/>
          </a:p>
          <a:p>
            <a:pPr indent="-346710" lvl="1" marL="693420" marR="0" rtl="0" algn="l">
              <a:lnSpc>
                <a:spcPct val="150000"/>
              </a:lnSpc>
              <a:spcBef>
                <a:spcPts val="0"/>
              </a:spcBef>
              <a:spcAft>
                <a:spcPts val="0"/>
              </a:spcAft>
              <a:buClr>
                <a:srgbClr val="F39200"/>
              </a:buClr>
              <a:buSzPts val="4200"/>
              <a:buFont typeface="Arial"/>
              <a:buChar char="•"/>
            </a:pPr>
            <a:r>
              <a:rPr b="1" i="0" lang="en-US" sz="4200" u="none" cap="none" strike="noStrike">
                <a:solidFill>
                  <a:srgbClr val="F39200"/>
                </a:solidFill>
                <a:latin typeface="Calibri"/>
                <a:ea typeface="Calibri"/>
                <a:cs typeface="Calibri"/>
                <a:sym typeface="Calibri"/>
              </a:rPr>
              <a:t>I have the right to pass</a:t>
            </a:r>
            <a:endParaRPr/>
          </a:p>
          <a:p>
            <a:pPr indent="-346710" lvl="1" marL="693420" marR="0" rtl="0" algn="l">
              <a:lnSpc>
                <a:spcPct val="150000"/>
              </a:lnSpc>
              <a:spcBef>
                <a:spcPts val="0"/>
              </a:spcBef>
              <a:spcAft>
                <a:spcPts val="0"/>
              </a:spcAft>
              <a:buClr>
                <a:srgbClr val="000000"/>
              </a:buClr>
              <a:buSzPts val="4200"/>
              <a:buFont typeface="Arial"/>
              <a:buChar char="•"/>
            </a:pPr>
            <a:r>
              <a:rPr b="1" i="0" lang="en-US" sz="4200" u="none" cap="none" strike="noStrike">
                <a:solidFill>
                  <a:srgbClr val="000000"/>
                </a:solidFill>
                <a:latin typeface="Calibri"/>
                <a:ea typeface="Calibri"/>
                <a:cs typeface="Calibri"/>
                <a:sym typeface="Calibri"/>
              </a:rPr>
              <a:t>I have the right to be respected and valued</a:t>
            </a:r>
            <a:endParaRPr/>
          </a:p>
          <a:p>
            <a:pPr indent="-346710" lvl="1" marL="693420" marR="0" rtl="0" algn="l">
              <a:lnSpc>
                <a:spcPct val="156000"/>
              </a:lnSpc>
              <a:spcBef>
                <a:spcPts val="0"/>
              </a:spcBef>
              <a:spcAft>
                <a:spcPts val="0"/>
              </a:spcAft>
              <a:buClr>
                <a:srgbClr val="F39200"/>
              </a:buClr>
              <a:buSzPts val="4200"/>
              <a:buFont typeface="Arial"/>
              <a:buChar char="•"/>
            </a:pPr>
            <a:r>
              <a:rPr b="1" i="0" lang="en-US" sz="4200" u="none" cap="none" strike="noStrike">
                <a:solidFill>
                  <a:srgbClr val="F39200"/>
                </a:solidFill>
                <a:latin typeface="Calibri"/>
                <a:ea typeface="Calibri"/>
                <a:cs typeface="Calibri"/>
                <a:sym typeface="Calibri"/>
              </a:rPr>
              <a:t>I have the right to keep what I discuss confidential *</a:t>
            </a:r>
            <a:endParaRPr/>
          </a:p>
          <a:p>
            <a:pPr indent="-346710" lvl="1" marL="693420" marR="0" rtl="0" algn="l">
              <a:lnSpc>
                <a:spcPct val="150000"/>
              </a:lnSpc>
              <a:spcBef>
                <a:spcPts val="0"/>
              </a:spcBef>
              <a:spcAft>
                <a:spcPts val="0"/>
              </a:spcAft>
              <a:buClr>
                <a:srgbClr val="000000"/>
              </a:buClr>
              <a:buSzPts val="4200"/>
              <a:buFont typeface="Arial"/>
              <a:buChar char="•"/>
            </a:pPr>
            <a:r>
              <a:rPr b="1" i="0" lang="en-US" sz="4200" u="none" cap="none" strike="noStrike">
                <a:solidFill>
                  <a:srgbClr val="000000"/>
                </a:solidFill>
                <a:latin typeface="Calibri"/>
                <a:ea typeface="Calibri"/>
                <a:cs typeface="Calibri"/>
                <a:sym typeface="Calibri"/>
              </a:rPr>
              <a:t>I have the right not to feel judged</a:t>
            </a:r>
            <a:endParaRPr/>
          </a:p>
          <a:p>
            <a:pPr indent="-346710" lvl="1" marL="693420" marR="0" rtl="0" algn="l">
              <a:lnSpc>
                <a:spcPct val="150000"/>
              </a:lnSpc>
              <a:spcBef>
                <a:spcPts val="0"/>
              </a:spcBef>
              <a:spcAft>
                <a:spcPts val="0"/>
              </a:spcAft>
              <a:buClr>
                <a:srgbClr val="F39200"/>
              </a:buClr>
              <a:buSzPts val="4200"/>
              <a:buFont typeface="Arial"/>
              <a:buChar char="•"/>
            </a:pPr>
            <a:r>
              <a:rPr b="1" i="0" lang="en-US" sz="4200" u="none" cap="none" strike="noStrike">
                <a:solidFill>
                  <a:srgbClr val="F39200"/>
                </a:solidFill>
                <a:latin typeface="Calibri"/>
                <a:ea typeface="Calibri"/>
                <a:cs typeface="Calibri"/>
                <a:sym typeface="Calibri"/>
              </a:rPr>
              <a:t>I have the right not to answer personal questions</a:t>
            </a:r>
            <a:endParaRPr/>
          </a:p>
        </p:txBody>
      </p:sp>
      <p:grpSp>
        <p:nvGrpSpPr>
          <p:cNvPr id="90" name="Google Shape;90;p1"/>
          <p:cNvGrpSpPr/>
          <p:nvPr/>
        </p:nvGrpSpPr>
        <p:grpSpPr>
          <a:xfrm>
            <a:off x="7322228" y="9611508"/>
            <a:ext cx="3643543" cy="586460"/>
            <a:chOff x="0" y="0"/>
            <a:chExt cx="4858058" cy="781947"/>
          </a:xfrm>
        </p:grpSpPr>
        <p:pic>
          <p:nvPicPr>
            <p:cNvPr id="91" name="Google Shape;91;p1"/>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92" name="Google Shape;92;p1"/>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93" name="Google Shape;93;p1"/>
          <p:cNvPicPr preferRelativeResize="0"/>
          <p:nvPr/>
        </p:nvPicPr>
        <p:blipFill rotWithShape="1">
          <a:blip r:embed="rId5">
            <a:alphaModFix/>
          </a:blip>
          <a:srcRect b="0" l="0" r="0" t="0"/>
          <a:stretch/>
        </p:blipFill>
        <p:spPr>
          <a:xfrm>
            <a:off x="1028700" y="420688"/>
            <a:ext cx="1639236" cy="1512195"/>
          </a:xfrm>
          <a:prstGeom prst="rect">
            <a:avLst/>
          </a:prstGeom>
          <a:noFill/>
          <a:ln>
            <a:noFill/>
          </a:ln>
        </p:spPr>
      </p:pic>
      <p:sp>
        <p:nvSpPr>
          <p:cNvPr id="94" name="Google Shape;94;p1"/>
          <p:cNvSpPr txBox="1"/>
          <p:nvPr/>
        </p:nvSpPr>
        <p:spPr>
          <a:xfrm>
            <a:off x="1496472" y="7935679"/>
            <a:ext cx="13399400" cy="680085"/>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000000"/>
                </a:solidFill>
                <a:latin typeface="Calibri"/>
                <a:ea typeface="Calibri"/>
                <a:cs typeface="Calibri"/>
                <a:sym typeface="Calibri"/>
              </a:rPr>
              <a:t>*unless what I say is causing concern and needs to be shared</a:t>
            </a:r>
            <a:endParaRPr/>
          </a:p>
        </p:txBody>
      </p:sp>
      <p:sp>
        <p:nvSpPr>
          <p:cNvPr id="95" name="Google Shape;95;p1"/>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grpSp>
        <p:nvGrpSpPr>
          <p:cNvPr id="101" name="Google Shape;101;p2"/>
          <p:cNvGrpSpPr/>
          <p:nvPr/>
        </p:nvGrpSpPr>
        <p:grpSpPr>
          <a:xfrm>
            <a:off x="7322228" y="9611508"/>
            <a:ext cx="3643543" cy="586460"/>
            <a:chOff x="0" y="0"/>
            <a:chExt cx="4858058" cy="781947"/>
          </a:xfrm>
        </p:grpSpPr>
        <p:pic>
          <p:nvPicPr>
            <p:cNvPr id="102" name="Google Shape;102;p2"/>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103" name="Google Shape;103;p2"/>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104" name="Google Shape;104;p2"/>
          <p:cNvPicPr preferRelativeResize="0"/>
          <p:nvPr/>
        </p:nvPicPr>
        <p:blipFill rotWithShape="1">
          <a:blip r:embed="rId5">
            <a:alphaModFix/>
          </a:blip>
          <a:srcRect b="0" l="0" r="0" t="0"/>
          <a:stretch/>
        </p:blipFill>
        <p:spPr>
          <a:xfrm>
            <a:off x="13393518" y="0"/>
            <a:ext cx="4894482" cy="10287000"/>
          </a:xfrm>
          <a:prstGeom prst="rect">
            <a:avLst/>
          </a:prstGeom>
          <a:noFill/>
          <a:ln>
            <a:noFill/>
          </a:ln>
        </p:spPr>
      </p:pic>
      <p:sp>
        <p:nvSpPr>
          <p:cNvPr id="105" name="Google Shape;105;p2"/>
          <p:cNvSpPr txBox="1"/>
          <p:nvPr/>
        </p:nvSpPr>
        <p:spPr>
          <a:xfrm>
            <a:off x="776815" y="387177"/>
            <a:ext cx="10071338" cy="1063971"/>
          </a:xfrm>
          <a:prstGeom prst="rect">
            <a:avLst/>
          </a:prstGeom>
          <a:noFill/>
          <a:ln>
            <a:noFill/>
          </a:ln>
        </p:spPr>
        <p:txBody>
          <a:bodyPr anchorCtr="0" anchor="t" bIns="0" lIns="0" spcFirstLastPara="1" rIns="0" wrap="square" tIns="0">
            <a:spAutoFit/>
          </a:bodyPr>
          <a:lstStyle/>
          <a:p>
            <a:pPr indent="0" lvl="0" marL="0" marR="0" rtl="0" algn="l">
              <a:lnSpc>
                <a:spcPct val="140007"/>
              </a:lnSpc>
              <a:spcBef>
                <a:spcPts val="0"/>
              </a:spcBef>
              <a:spcAft>
                <a:spcPts val="0"/>
              </a:spcAft>
              <a:buNone/>
            </a:pPr>
            <a:r>
              <a:rPr b="0" i="0" lang="en-US" sz="5599" u="none" cap="none" strike="noStrike">
                <a:solidFill>
                  <a:srgbClr val="F39200"/>
                </a:solidFill>
                <a:latin typeface="Calibri"/>
                <a:ea typeface="Calibri"/>
                <a:cs typeface="Calibri"/>
                <a:sym typeface="Calibri"/>
              </a:rPr>
              <a:t>Stages of a romantic relationship</a:t>
            </a:r>
            <a:endParaRPr/>
          </a:p>
        </p:txBody>
      </p:sp>
      <p:sp>
        <p:nvSpPr>
          <p:cNvPr id="106" name="Google Shape;106;p2"/>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2</a:t>
            </a:r>
            <a:endParaRPr/>
          </a:p>
        </p:txBody>
      </p:sp>
      <p:sp>
        <p:nvSpPr>
          <p:cNvPr id="107" name="Google Shape;107;p2"/>
          <p:cNvSpPr txBox="1"/>
          <p:nvPr/>
        </p:nvSpPr>
        <p:spPr>
          <a:xfrm>
            <a:off x="776815" y="1833330"/>
            <a:ext cx="11638056" cy="675738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4200" u="none" cap="none" strike="noStrike">
                <a:solidFill>
                  <a:srgbClr val="000000"/>
                </a:solidFill>
                <a:latin typeface="Calibri"/>
                <a:ea typeface="Calibri"/>
                <a:cs typeface="Calibri"/>
                <a:sym typeface="Calibri"/>
              </a:rPr>
              <a:t>Scientists have identified there are some common stages in a romantic relationship:</a:t>
            </a:r>
            <a:endParaRPr/>
          </a:p>
          <a:p>
            <a:pPr indent="0" lvl="0" marL="0" marR="0" rtl="0" algn="l">
              <a:lnSpc>
                <a:spcPct val="140000"/>
              </a:lnSpc>
              <a:spcBef>
                <a:spcPts val="0"/>
              </a:spcBef>
              <a:spcAft>
                <a:spcPts val="0"/>
              </a:spcAft>
              <a:buNone/>
            </a:pPr>
            <a:r>
              <a:t/>
            </a:r>
            <a:endParaRPr b="0" i="0" sz="4200" u="none" cap="none" strike="noStrike">
              <a:solidFill>
                <a:srgbClr val="000000"/>
              </a:solidFill>
              <a:latin typeface="Calibri"/>
              <a:ea typeface="Calibri"/>
              <a:cs typeface="Calibri"/>
              <a:sym typeface="Calibri"/>
            </a:endParaRPr>
          </a:p>
          <a:p>
            <a:pPr indent="-453390" lvl="1" marL="906781" marR="0" rtl="0" algn="l">
              <a:lnSpc>
                <a:spcPct val="140000"/>
              </a:lnSpc>
              <a:spcBef>
                <a:spcPts val="0"/>
              </a:spcBef>
              <a:spcAft>
                <a:spcPts val="0"/>
              </a:spcAft>
              <a:buClr>
                <a:srgbClr val="000000"/>
              </a:buClr>
              <a:buSzPts val="4200"/>
              <a:buFont typeface="Arial"/>
              <a:buChar char="•"/>
            </a:pPr>
            <a:r>
              <a:rPr b="0" i="0" lang="en-US" sz="4200" u="none" cap="none" strike="noStrike">
                <a:solidFill>
                  <a:srgbClr val="000000"/>
                </a:solidFill>
                <a:latin typeface="Calibri"/>
                <a:ea typeface="Calibri"/>
                <a:cs typeface="Calibri"/>
                <a:sym typeface="Calibri"/>
              </a:rPr>
              <a:t>Crush or infatuation</a:t>
            </a:r>
            <a:endParaRPr/>
          </a:p>
          <a:p>
            <a:pPr indent="-453390" lvl="1" marL="906781" marR="0" rtl="0" algn="l">
              <a:lnSpc>
                <a:spcPct val="140000"/>
              </a:lnSpc>
              <a:spcBef>
                <a:spcPts val="0"/>
              </a:spcBef>
              <a:spcAft>
                <a:spcPts val="0"/>
              </a:spcAft>
              <a:buClr>
                <a:srgbClr val="000000"/>
              </a:buClr>
              <a:buSzPts val="4200"/>
              <a:buFont typeface="Arial"/>
              <a:buChar char="•"/>
            </a:pPr>
            <a:r>
              <a:rPr b="0" i="0" lang="en-US" sz="4200" u="none" cap="none" strike="noStrike">
                <a:solidFill>
                  <a:srgbClr val="000000"/>
                </a:solidFill>
                <a:latin typeface="Calibri"/>
                <a:ea typeface="Calibri"/>
                <a:cs typeface="Calibri"/>
                <a:sym typeface="Calibri"/>
              </a:rPr>
              <a:t>Loved up or the 'honeymoon period'</a:t>
            </a:r>
            <a:endParaRPr/>
          </a:p>
          <a:p>
            <a:pPr indent="-453390" lvl="1" marL="906781" marR="0" rtl="0" algn="l">
              <a:lnSpc>
                <a:spcPct val="140000"/>
              </a:lnSpc>
              <a:spcBef>
                <a:spcPts val="0"/>
              </a:spcBef>
              <a:spcAft>
                <a:spcPts val="0"/>
              </a:spcAft>
              <a:buClr>
                <a:srgbClr val="000000"/>
              </a:buClr>
              <a:buSzPts val="4200"/>
              <a:buFont typeface="Arial"/>
              <a:buChar char="•"/>
            </a:pPr>
            <a:r>
              <a:rPr b="0" i="0" lang="en-US" sz="4200" u="none" cap="none" strike="noStrike">
                <a:solidFill>
                  <a:srgbClr val="000000"/>
                </a:solidFill>
                <a:latin typeface="Calibri"/>
                <a:ea typeface="Calibri"/>
                <a:cs typeface="Calibri"/>
                <a:sym typeface="Calibri"/>
              </a:rPr>
              <a:t>Pair bonding (or not)</a:t>
            </a:r>
            <a:endParaRPr/>
          </a:p>
          <a:p>
            <a:pPr indent="-453390" lvl="1" marL="906781" marR="0" rtl="0" algn="l">
              <a:lnSpc>
                <a:spcPct val="140000"/>
              </a:lnSpc>
              <a:spcBef>
                <a:spcPts val="0"/>
              </a:spcBef>
              <a:spcAft>
                <a:spcPts val="0"/>
              </a:spcAft>
              <a:buClr>
                <a:srgbClr val="000000"/>
              </a:buClr>
              <a:buSzPts val="4200"/>
              <a:buFont typeface="Arial"/>
              <a:buChar char="•"/>
            </a:pPr>
            <a:r>
              <a:rPr b="0" i="0" lang="en-US" sz="4200" u="none" cap="none" strike="noStrike">
                <a:solidFill>
                  <a:srgbClr val="000000"/>
                </a:solidFill>
                <a:latin typeface="Calibri"/>
                <a:ea typeface="Calibri"/>
                <a:cs typeface="Calibri"/>
                <a:sym typeface="Calibri"/>
              </a:rPr>
              <a:t>Forever and ever</a:t>
            </a:r>
            <a:endParaRPr/>
          </a:p>
          <a:p>
            <a:pPr indent="-453390" lvl="1" marL="906781" marR="0" rtl="0" algn="l">
              <a:lnSpc>
                <a:spcPct val="140000"/>
              </a:lnSpc>
              <a:spcBef>
                <a:spcPts val="0"/>
              </a:spcBef>
              <a:spcAft>
                <a:spcPts val="0"/>
              </a:spcAft>
              <a:buClr>
                <a:srgbClr val="000000"/>
              </a:buClr>
              <a:buSzPts val="4200"/>
              <a:buFont typeface="Arial"/>
              <a:buChar char="•"/>
            </a:pPr>
            <a:r>
              <a:rPr b="0" i="0" lang="en-US" sz="4200" u="none" cap="none" strike="noStrike">
                <a:solidFill>
                  <a:srgbClr val="000000"/>
                </a:solidFill>
                <a:latin typeface="Calibri"/>
                <a:ea typeface="Calibri"/>
                <a:cs typeface="Calibri"/>
                <a:sym typeface="Calibri"/>
              </a:rPr>
              <a:t>Threat or challenge</a:t>
            </a:r>
            <a:endParaRPr/>
          </a:p>
          <a:p>
            <a:pPr indent="-453390" lvl="1" marL="906780" marR="0" rtl="0" algn="l">
              <a:lnSpc>
                <a:spcPct val="140000"/>
              </a:lnSpc>
              <a:spcBef>
                <a:spcPts val="0"/>
              </a:spcBef>
              <a:spcAft>
                <a:spcPts val="0"/>
              </a:spcAft>
              <a:buClr>
                <a:srgbClr val="000000"/>
              </a:buClr>
              <a:buSzPts val="4200"/>
              <a:buFont typeface="Arial"/>
              <a:buChar char="•"/>
            </a:pPr>
            <a:r>
              <a:rPr b="0" i="0" lang="en-US" sz="4200" u="none" cap="none" strike="noStrike">
                <a:solidFill>
                  <a:srgbClr val="000000"/>
                </a:solidFill>
                <a:latin typeface="Calibri"/>
                <a:ea typeface="Calibri"/>
                <a:cs typeface="Calibri"/>
                <a:sym typeface="Calibri"/>
              </a:rPr>
              <a:t>Deep and meaningful</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grpSp>
        <p:nvGrpSpPr>
          <p:cNvPr id="113" name="Google Shape;113;p3"/>
          <p:cNvGrpSpPr/>
          <p:nvPr/>
        </p:nvGrpSpPr>
        <p:grpSpPr>
          <a:xfrm>
            <a:off x="7322228" y="9611508"/>
            <a:ext cx="3643543" cy="586460"/>
            <a:chOff x="0" y="0"/>
            <a:chExt cx="4858058" cy="781947"/>
          </a:xfrm>
        </p:grpSpPr>
        <p:pic>
          <p:nvPicPr>
            <p:cNvPr id="114" name="Google Shape;114;p3"/>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115" name="Google Shape;115;p3"/>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sp>
        <p:nvSpPr>
          <p:cNvPr id="116" name="Google Shape;116;p3"/>
          <p:cNvSpPr txBox="1"/>
          <p:nvPr/>
        </p:nvSpPr>
        <p:spPr>
          <a:xfrm>
            <a:off x="1497982" y="271721"/>
            <a:ext cx="16482485" cy="3617826"/>
          </a:xfrm>
          <a:prstGeom prst="rect">
            <a:avLst/>
          </a:prstGeom>
          <a:noFill/>
          <a:ln>
            <a:noFill/>
          </a:ln>
        </p:spPr>
        <p:txBody>
          <a:bodyPr anchorCtr="0" anchor="t" bIns="0" lIns="0" spcFirstLastPara="1" rIns="0" wrap="square" tIns="0">
            <a:spAutoFit/>
          </a:bodyPr>
          <a:lstStyle/>
          <a:p>
            <a:pPr indent="0" lvl="0" marL="0" marR="0" rtl="0" algn="l">
              <a:lnSpc>
                <a:spcPct val="140025"/>
              </a:lnSpc>
              <a:spcBef>
                <a:spcPts val="0"/>
              </a:spcBef>
              <a:spcAft>
                <a:spcPts val="0"/>
              </a:spcAft>
              <a:buNone/>
            </a:pPr>
            <a:r>
              <a:rPr b="0" i="0" lang="en-US" sz="5599" u="none" cap="none" strike="noStrike">
                <a:solidFill>
                  <a:srgbClr val="D92B23"/>
                </a:solidFill>
                <a:latin typeface="Calibri"/>
                <a:ea typeface="Calibri"/>
                <a:cs typeface="Calibri"/>
                <a:sym typeface="Calibri"/>
              </a:rPr>
              <a:t>Do our relationship values change as we get older?</a:t>
            </a:r>
            <a:endParaRPr/>
          </a:p>
          <a:p>
            <a:pPr indent="0" lvl="0" marL="0" marR="0" rtl="0" algn="l">
              <a:lnSpc>
                <a:spcPct val="140000"/>
              </a:lnSpc>
              <a:spcBef>
                <a:spcPts val="0"/>
              </a:spcBef>
              <a:spcAft>
                <a:spcPts val="0"/>
              </a:spcAft>
              <a:buNone/>
            </a:pPr>
            <a:r>
              <a:rPr b="0" i="0" lang="en-US" sz="3600" u="none" cap="none" strike="noStrike">
                <a:solidFill>
                  <a:srgbClr val="F39200"/>
                </a:solidFill>
                <a:latin typeface="Calibri"/>
                <a:ea typeface="Calibri"/>
                <a:cs typeface="Calibri"/>
                <a:sym typeface="Calibri"/>
              </a:rPr>
              <a:t>Write down three values or characteristics you think are important in a romantic relationship for each age-range.</a:t>
            </a:r>
            <a:endParaRPr/>
          </a:p>
          <a:p>
            <a:pPr indent="0" lvl="0" marL="0" marR="0" rtl="0" algn="l">
              <a:lnSpc>
                <a:spcPct val="139972"/>
              </a:lnSpc>
              <a:spcBef>
                <a:spcPts val="0"/>
              </a:spcBef>
              <a:spcAft>
                <a:spcPts val="0"/>
              </a:spcAft>
              <a:buNone/>
            </a:pPr>
            <a:r>
              <a:rPr b="0" i="0" lang="en-US" sz="3600" u="none" cap="none" strike="noStrike">
                <a:solidFill>
                  <a:srgbClr val="F39200"/>
                </a:solidFill>
                <a:latin typeface="Calibri"/>
                <a:ea typeface="Calibri"/>
                <a:cs typeface="Calibri"/>
                <a:sym typeface="Calibri"/>
              </a:rPr>
              <a:t>Are there some that you would put in every column, or some that are more relevant to a particular age?</a:t>
            </a:r>
            <a:endParaRPr/>
          </a:p>
        </p:txBody>
      </p:sp>
      <p:sp>
        <p:nvSpPr>
          <p:cNvPr id="117" name="Google Shape;117;p3"/>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3</a:t>
            </a:r>
            <a:endParaRPr/>
          </a:p>
        </p:txBody>
      </p:sp>
      <p:sp>
        <p:nvSpPr>
          <p:cNvPr id="118" name="Google Shape;118;p3"/>
          <p:cNvSpPr txBox="1"/>
          <p:nvPr/>
        </p:nvSpPr>
        <p:spPr>
          <a:xfrm>
            <a:off x="1844349" y="4039561"/>
            <a:ext cx="2237563" cy="79992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000000"/>
                </a:solidFill>
                <a:latin typeface="Calibri"/>
                <a:ea typeface="Calibri"/>
                <a:cs typeface="Calibri"/>
                <a:sym typeface="Calibri"/>
              </a:rPr>
              <a:t>Teenagers</a:t>
            </a:r>
            <a:endParaRPr/>
          </a:p>
        </p:txBody>
      </p:sp>
      <p:sp>
        <p:nvSpPr>
          <p:cNvPr id="119" name="Google Shape;119;p3"/>
          <p:cNvSpPr txBox="1"/>
          <p:nvPr/>
        </p:nvSpPr>
        <p:spPr>
          <a:xfrm>
            <a:off x="6689439" y="4039561"/>
            <a:ext cx="3567951" cy="70968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000000"/>
                </a:solidFill>
                <a:latin typeface="Calibri"/>
                <a:ea typeface="Calibri"/>
                <a:cs typeface="Calibri"/>
                <a:sym typeface="Calibri"/>
              </a:rPr>
              <a:t>30 - 40 year olds</a:t>
            </a:r>
            <a:endParaRPr/>
          </a:p>
        </p:txBody>
      </p:sp>
      <p:sp>
        <p:nvSpPr>
          <p:cNvPr id="120" name="Google Shape;120;p3"/>
          <p:cNvSpPr txBox="1"/>
          <p:nvPr/>
        </p:nvSpPr>
        <p:spPr>
          <a:xfrm>
            <a:off x="12691733" y="4039561"/>
            <a:ext cx="3326850" cy="70968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000000"/>
                </a:solidFill>
                <a:latin typeface="Calibri"/>
                <a:ea typeface="Calibri"/>
                <a:cs typeface="Calibri"/>
                <a:sym typeface="Calibri"/>
              </a:rPr>
              <a:t>70-80 year olds</a:t>
            </a:r>
            <a:endParaRPr/>
          </a:p>
        </p:txBody>
      </p:sp>
      <p:cxnSp>
        <p:nvCxnSpPr>
          <p:cNvPr id="121" name="Google Shape;121;p3"/>
          <p:cNvCxnSpPr/>
          <p:nvPr/>
        </p:nvCxnSpPr>
        <p:spPr>
          <a:xfrm>
            <a:off x="1497982" y="5128392"/>
            <a:ext cx="14876281" cy="0"/>
          </a:xfrm>
          <a:prstGeom prst="straightConnector1">
            <a:avLst/>
          </a:prstGeom>
          <a:noFill/>
          <a:ln cap="rnd" cmpd="sng" w="28575">
            <a:solidFill>
              <a:srgbClr val="000000"/>
            </a:solidFill>
            <a:prstDash val="solid"/>
            <a:round/>
            <a:headEnd len="sm" w="sm" type="none"/>
            <a:tailEnd len="sm" w="sm" type="none"/>
          </a:ln>
        </p:spPr>
      </p:cxnSp>
      <p:cxnSp>
        <p:nvCxnSpPr>
          <p:cNvPr id="122" name="Google Shape;122;p3"/>
          <p:cNvCxnSpPr/>
          <p:nvPr/>
        </p:nvCxnSpPr>
        <p:spPr>
          <a:xfrm rot="-5400000">
            <a:off x="2797220" y="6456132"/>
            <a:ext cx="4781252" cy="0"/>
          </a:xfrm>
          <a:prstGeom prst="straightConnector1">
            <a:avLst/>
          </a:prstGeom>
          <a:noFill/>
          <a:ln cap="rnd" cmpd="sng" w="28575">
            <a:solidFill>
              <a:srgbClr val="000000"/>
            </a:solidFill>
            <a:prstDash val="solid"/>
            <a:round/>
            <a:headEnd len="sm" w="sm" type="none"/>
            <a:tailEnd len="sm" w="sm" type="none"/>
          </a:ln>
        </p:spPr>
      </p:cxnSp>
      <p:cxnSp>
        <p:nvCxnSpPr>
          <p:cNvPr id="123" name="Google Shape;123;p3"/>
          <p:cNvCxnSpPr/>
          <p:nvPr/>
        </p:nvCxnSpPr>
        <p:spPr>
          <a:xfrm rot="-5400000">
            <a:off x="9308919" y="6456132"/>
            <a:ext cx="4781252" cy="0"/>
          </a:xfrm>
          <a:prstGeom prst="straightConnector1">
            <a:avLst/>
          </a:prstGeom>
          <a:noFill/>
          <a:ln cap="rnd" cmpd="sng" w="28575">
            <a:solidFill>
              <a:srgbClr val="000000"/>
            </a:solidFill>
            <a:prstDash val="solid"/>
            <a:round/>
            <a:headEnd len="sm" w="sm" type="none"/>
            <a:tailEnd len="sm" w="sm"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8" name="Shape 128"/>
        <p:cNvGrpSpPr/>
        <p:nvPr/>
      </p:nvGrpSpPr>
      <p:grpSpPr>
        <a:xfrm>
          <a:off x="0" y="0"/>
          <a:ext cx="0" cy="0"/>
          <a:chOff x="0" y="0"/>
          <a:chExt cx="0" cy="0"/>
        </a:xfrm>
      </p:grpSpPr>
      <p:grpSp>
        <p:nvGrpSpPr>
          <p:cNvPr id="129" name="Google Shape;129;p4"/>
          <p:cNvGrpSpPr/>
          <p:nvPr/>
        </p:nvGrpSpPr>
        <p:grpSpPr>
          <a:xfrm>
            <a:off x="7322228" y="9611508"/>
            <a:ext cx="3643543" cy="586460"/>
            <a:chOff x="0" y="0"/>
            <a:chExt cx="4858058" cy="781947"/>
          </a:xfrm>
        </p:grpSpPr>
        <p:pic>
          <p:nvPicPr>
            <p:cNvPr id="130" name="Google Shape;130;p4"/>
            <p:cNvPicPr preferRelativeResize="0"/>
            <p:nvPr/>
          </p:nvPicPr>
          <p:blipFill rotWithShape="1">
            <a:blip r:embed="rId4">
              <a:alphaModFix/>
            </a:blip>
            <a:srcRect b="0" l="0" r="0" t="0"/>
            <a:stretch/>
          </p:blipFill>
          <p:spPr>
            <a:xfrm>
              <a:off x="564728" y="0"/>
              <a:ext cx="4293330" cy="781947"/>
            </a:xfrm>
            <a:prstGeom prst="rect">
              <a:avLst/>
            </a:prstGeom>
            <a:noFill/>
            <a:ln>
              <a:noFill/>
            </a:ln>
          </p:spPr>
        </p:pic>
        <p:pic>
          <p:nvPicPr>
            <p:cNvPr id="131" name="Google Shape;131;p4"/>
            <p:cNvPicPr preferRelativeResize="0"/>
            <p:nvPr/>
          </p:nvPicPr>
          <p:blipFill rotWithShape="1">
            <a:blip r:embed="rId5">
              <a:alphaModFix/>
            </a:blip>
            <a:srcRect b="0" l="0" r="0" t="0"/>
            <a:stretch/>
          </p:blipFill>
          <p:spPr>
            <a:xfrm>
              <a:off x="0" y="108609"/>
              <a:ext cx="564728" cy="564728"/>
            </a:xfrm>
            <a:prstGeom prst="rect">
              <a:avLst/>
            </a:prstGeom>
            <a:noFill/>
            <a:ln>
              <a:noFill/>
            </a:ln>
          </p:spPr>
        </p:pic>
      </p:grpSp>
      <p:sp>
        <p:nvSpPr>
          <p:cNvPr id="132" name="Google Shape;132;p4"/>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FFFFFF"/>
                </a:solidFill>
                <a:latin typeface="Calibri"/>
                <a:ea typeface="Calibri"/>
                <a:cs typeface="Calibri"/>
                <a:sym typeface="Calibri"/>
              </a:rPr>
              <a:t>Stages of a romantic relationship/ Ages 14-16 years/ Slide 4</a:t>
            </a:r>
            <a:endParaRPr/>
          </a:p>
        </p:txBody>
      </p:sp>
      <p:sp>
        <p:nvSpPr>
          <p:cNvPr id="133" name="Google Shape;133;p4"/>
          <p:cNvSpPr txBox="1"/>
          <p:nvPr/>
        </p:nvSpPr>
        <p:spPr>
          <a:xfrm>
            <a:off x="7700804" y="914400"/>
            <a:ext cx="10018414" cy="6352309"/>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6000" u="none" cap="none" strike="noStrike">
                <a:solidFill>
                  <a:srgbClr val="FFFFFF"/>
                </a:solidFill>
                <a:latin typeface="Arial"/>
                <a:ea typeface="Arial"/>
                <a:cs typeface="Arial"/>
                <a:sym typeface="Arial"/>
              </a:rPr>
              <a:t>When it's over it's over...</a:t>
            </a:r>
            <a:endParaRPr/>
          </a:p>
          <a:p>
            <a:pPr indent="0" lvl="0" marL="0" marR="0" rtl="0" algn="ctr">
              <a:lnSpc>
                <a:spcPct val="140000"/>
              </a:lnSpc>
              <a:spcBef>
                <a:spcPts val="0"/>
              </a:spcBef>
              <a:spcAft>
                <a:spcPts val="0"/>
              </a:spcAft>
              <a:buNone/>
            </a:pPr>
            <a:r>
              <a:rPr b="0" i="0" lang="en-US" sz="6000" u="none" cap="none" strike="noStrike">
                <a:solidFill>
                  <a:srgbClr val="FFFFFF"/>
                </a:solidFill>
                <a:latin typeface="Arial"/>
                <a:ea typeface="Arial"/>
                <a:cs typeface="Arial"/>
                <a:sym typeface="Arial"/>
              </a:rPr>
              <a:t>but how do you break up respectfully?</a:t>
            </a:r>
            <a:endParaRPr/>
          </a:p>
          <a:p>
            <a:pPr indent="0" lvl="0" marL="0" marR="0" rtl="0" algn="ctr">
              <a:lnSpc>
                <a:spcPct val="140000"/>
              </a:lnSpc>
              <a:spcBef>
                <a:spcPts val="0"/>
              </a:spcBef>
              <a:spcAft>
                <a:spcPts val="0"/>
              </a:spcAft>
              <a:buNone/>
            </a:pPr>
            <a:r>
              <a:t/>
            </a:r>
            <a:endParaRPr b="0" i="0" sz="60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None/>
            </a:pPr>
            <a:r>
              <a:rPr b="0" i="0" lang="en-US" sz="6000" u="none" cap="none" strike="noStrike">
                <a:solidFill>
                  <a:srgbClr val="FFFFFF"/>
                </a:solidFill>
                <a:latin typeface="Arial"/>
                <a:ea typeface="Arial"/>
                <a:cs typeface="Arial"/>
                <a:sym typeface="Arial"/>
              </a:rPr>
              <a:t>  Write 3 'Dos'..</a:t>
            </a:r>
            <a:endParaRPr/>
          </a:p>
          <a:p>
            <a:pPr indent="0" lvl="0" marL="0" marR="0" rtl="0" algn="l">
              <a:lnSpc>
                <a:spcPct val="140000"/>
              </a:lnSpc>
              <a:spcBef>
                <a:spcPts val="0"/>
              </a:spcBef>
              <a:spcAft>
                <a:spcPts val="0"/>
              </a:spcAft>
              <a:buNone/>
            </a:pPr>
            <a:r>
              <a:rPr b="0" i="0" lang="en-US" sz="6000" u="none" cap="none" strike="noStrike">
                <a:solidFill>
                  <a:srgbClr val="FFFFFF"/>
                </a:solidFill>
                <a:latin typeface="Arial"/>
                <a:ea typeface="Arial"/>
                <a:cs typeface="Arial"/>
                <a:sym typeface="Arial"/>
              </a:rPr>
              <a:t>                ...and 3 'Don'ts'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grpSp>
        <p:nvGrpSpPr>
          <p:cNvPr id="138" name="Google Shape;138;p5"/>
          <p:cNvGrpSpPr/>
          <p:nvPr/>
        </p:nvGrpSpPr>
        <p:grpSpPr>
          <a:xfrm>
            <a:off x="7322228" y="9611508"/>
            <a:ext cx="3643543" cy="586460"/>
            <a:chOff x="0" y="0"/>
            <a:chExt cx="4858058" cy="781947"/>
          </a:xfrm>
        </p:grpSpPr>
        <p:pic>
          <p:nvPicPr>
            <p:cNvPr id="139" name="Google Shape;139;p5"/>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140" name="Google Shape;140;p5"/>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141" name="Google Shape;141;p5"/>
          <p:cNvPicPr preferRelativeResize="0"/>
          <p:nvPr/>
        </p:nvPicPr>
        <p:blipFill rotWithShape="1">
          <a:blip r:embed="rId5">
            <a:alphaModFix/>
          </a:blip>
          <a:srcRect b="0" l="0" r="0" t="0"/>
          <a:stretch/>
        </p:blipFill>
        <p:spPr>
          <a:xfrm>
            <a:off x="13266797" y="0"/>
            <a:ext cx="5021203" cy="10287000"/>
          </a:xfrm>
          <a:prstGeom prst="rect">
            <a:avLst/>
          </a:prstGeom>
          <a:noFill/>
          <a:ln>
            <a:noFill/>
          </a:ln>
        </p:spPr>
      </p:pic>
      <p:sp>
        <p:nvSpPr>
          <p:cNvPr id="142" name="Google Shape;142;p5"/>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5</a:t>
            </a:r>
            <a:endParaRPr/>
          </a:p>
        </p:txBody>
      </p:sp>
      <p:sp>
        <p:nvSpPr>
          <p:cNvPr id="143" name="Google Shape;143;p5"/>
          <p:cNvSpPr txBox="1"/>
          <p:nvPr/>
        </p:nvSpPr>
        <p:spPr>
          <a:xfrm>
            <a:off x="776815" y="467591"/>
            <a:ext cx="10474374" cy="920115"/>
          </a:xfrm>
          <a:prstGeom prst="rect">
            <a:avLst/>
          </a:prstGeom>
          <a:noFill/>
          <a:ln>
            <a:noFill/>
          </a:ln>
        </p:spPr>
        <p:txBody>
          <a:bodyPr anchorCtr="0" anchor="t" bIns="0" lIns="0" spcFirstLastPara="1" rIns="0" wrap="square" tIns="0">
            <a:spAutoFit/>
          </a:bodyPr>
          <a:lstStyle/>
          <a:p>
            <a:pPr indent="0" lvl="0" marL="0" marR="0" rtl="0" algn="l">
              <a:lnSpc>
                <a:spcPct val="140007"/>
              </a:lnSpc>
              <a:spcBef>
                <a:spcPts val="0"/>
              </a:spcBef>
              <a:spcAft>
                <a:spcPts val="0"/>
              </a:spcAft>
              <a:buNone/>
            </a:pPr>
            <a:r>
              <a:rPr b="0" i="0" lang="en-US" sz="5399" u="none" cap="none" strike="noStrike">
                <a:solidFill>
                  <a:srgbClr val="F39200"/>
                </a:solidFill>
                <a:latin typeface="Arial"/>
                <a:ea typeface="Arial"/>
                <a:cs typeface="Arial"/>
                <a:sym typeface="Arial"/>
              </a:rPr>
              <a:t>Breaking up : how to do it</a:t>
            </a:r>
            <a:endParaRPr/>
          </a:p>
        </p:txBody>
      </p:sp>
      <p:sp>
        <p:nvSpPr>
          <p:cNvPr id="144" name="Google Shape;144;p5"/>
          <p:cNvSpPr txBox="1"/>
          <p:nvPr/>
        </p:nvSpPr>
        <p:spPr>
          <a:xfrm>
            <a:off x="776815" y="2120626"/>
            <a:ext cx="12263937" cy="688906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3200" u="none" cap="none" strike="noStrike">
                <a:solidFill>
                  <a:srgbClr val="F39200"/>
                </a:solidFill>
                <a:latin typeface="Calibri"/>
                <a:ea typeface="Calibri"/>
                <a:cs typeface="Calibri"/>
                <a:sym typeface="Calibri"/>
              </a:rPr>
              <a:t>Acknowledge that it will be painful for one or both and be prepared for the fall-out from this. Knowing what might come can help you prepare for the aftermath. Practise what you're going to say.</a:t>
            </a:r>
            <a:endParaRPr/>
          </a:p>
          <a:p>
            <a:pPr indent="0" lvl="0" marL="0" marR="0" rtl="0" algn="l">
              <a:lnSpc>
                <a:spcPct val="140000"/>
              </a:lnSpc>
              <a:spcBef>
                <a:spcPts val="0"/>
              </a:spcBef>
              <a:spcAft>
                <a:spcPts val="0"/>
              </a:spcAft>
              <a:buNone/>
            </a:pPr>
            <a:r>
              <a:t/>
            </a:r>
            <a:endParaRPr b="0" i="0" sz="3200" u="none" cap="none" strike="noStrike">
              <a:solidFill>
                <a:srgbClr val="F39200"/>
              </a:solidFill>
              <a:latin typeface="Calibri"/>
              <a:ea typeface="Calibri"/>
              <a:cs typeface="Calibri"/>
              <a:sym typeface="Calibri"/>
            </a:endParaRPr>
          </a:p>
          <a:p>
            <a:pPr indent="0" lvl="0" marL="0" marR="0" rtl="0" algn="l">
              <a:lnSpc>
                <a:spcPct val="140000"/>
              </a:lnSpc>
              <a:spcBef>
                <a:spcPts val="0"/>
              </a:spcBef>
              <a:spcAft>
                <a:spcPts val="0"/>
              </a:spcAft>
              <a:buNone/>
            </a:pPr>
            <a:r>
              <a:rPr b="0" i="0" lang="en-US" sz="3200" u="none" cap="none" strike="noStrike">
                <a:solidFill>
                  <a:srgbClr val="F39200"/>
                </a:solidFill>
                <a:latin typeface="Calibri"/>
                <a:ea typeface="Calibri"/>
                <a:cs typeface="Calibri"/>
                <a:sym typeface="Calibri"/>
              </a:rPr>
              <a:t>Texting is a rude and disrespectful way to break-up. It shows little consideration for the other person- even if they have hurt you. Be the bigger person and tell them face to face. If you're worried their reaction may be violent or abusive, break-up in a public space, or in this circumstance texting might be the safest thing to do.</a:t>
            </a:r>
            <a:endParaRPr/>
          </a:p>
          <a:p>
            <a:pPr indent="0" lvl="0" marL="0" marR="0" rtl="0" algn="l">
              <a:lnSpc>
                <a:spcPct val="140000"/>
              </a:lnSpc>
              <a:spcBef>
                <a:spcPts val="0"/>
              </a:spcBef>
              <a:spcAft>
                <a:spcPts val="0"/>
              </a:spcAft>
              <a:buNone/>
            </a:pPr>
            <a:r>
              <a:t/>
            </a:r>
            <a:endParaRPr b="0" i="0" sz="3200" u="none" cap="none" strike="noStrike">
              <a:solidFill>
                <a:srgbClr val="F39200"/>
              </a:solidFill>
              <a:latin typeface="Calibri"/>
              <a:ea typeface="Calibri"/>
              <a:cs typeface="Calibri"/>
              <a:sym typeface="Calibri"/>
            </a:endParaRPr>
          </a:p>
          <a:p>
            <a:pPr indent="0" lvl="0" marL="0" marR="0" rtl="0" algn="l">
              <a:lnSpc>
                <a:spcPct val="140000"/>
              </a:lnSpc>
              <a:spcBef>
                <a:spcPts val="0"/>
              </a:spcBef>
              <a:spcAft>
                <a:spcPts val="0"/>
              </a:spcAft>
              <a:buNone/>
            </a:pPr>
            <a:r>
              <a:rPr b="0" i="0" lang="en-US" sz="3200" u="none" cap="none" strike="noStrike">
                <a:solidFill>
                  <a:srgbClr val="F39200"/>
                </a:solidFill>
                <a:latin typeface="Calibri"/>
                <a:ea typeface="Calibri"/>
                <a:cs typeface="Calibri"/>
                <a:sym typeface="Calibri"/>
              </a:rPr>
              <a:t>One more chance conversations. If it has come to the point of ending the relationship, is giving it 'one more chance ' likely to make a difference?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44">
                                            <p:txEl>
                                              <p:pRg end="0" st="0"/>
                                            </p:txEl>
                                          </p:spTgt>
                                        </p:tgtEl>
                                        <p:attrNameLst>
                                          <p:attrName>style.visibility</p:attrName>
                                        </p:attrNameLst>
                                      </p:cBhvr>
                                      <p:to>
                                        <p:strVal val="visible"/>
                                      </p:to>
                                    </p:set>
                                    <p:anim calcmode="lin" valueType="num">
                                      <p:cBhvr additive="base">
                                        <p:cTn dur="500"/>
                                        <p:tgtEl>
                                          <p:spTgt spid="144">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144">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44">
                                            <p:txEl>
                                              <p:pRg end="1" st="1"/>
                                            </p:txEl>
                                          </p:spTgt>
                                        </p:tgtEl>
                                        <p:attrNameLst>
                                          <p:attrName>style.visibility</p:attrName>
                                        </p:attrNameLst>
                                      </p:cBhvr>
                                      <p:to>
                                        <p:strVal val="visible"/>
                                      </p:to>
                                    </p:set>
                                    <p:anim calcmode="lin" valueType="num">
                                      <p:cBhvr additive="base">
                                        <p:cTn dur="500"/>
                                        <p:tgtEl>
                                          <p:spTgt spid="144">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144">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44">
                                            <p:txEl>
                                              <p:pRg end="2" st="2"/>
                                            </p:txEl>
                                          </p:spTgt>
                                        </p:tgtEl>
                                        <p:attrNameLst>
                                          <p:attrName>style.visibility</p:attrName>
                                        </p:attrNameLst>
                                      </p:cBhvr>
                                      <p:to>
                                        <p:strVal val="visible"/>
                                      </p:to>
                                    </p:set>
                                    <p:anim calcmode="lin" valueType="num">
                                      <p:cBhvr additive="base">
                                        <p:cTn dur="500"/>
                                        <p:tgtEl>
                                          <p:spTgt spid="144">
                                            <p:txEl>
                                              <p:pRg end="2" st="2"/>
                                            </p:txEl>
                                          </p:spTgt>
                                        </p:tgtEl>
                                        <p:attrNameLst>
                                          <p:attrName>ppt_w</p:attrName>
                                        </p:attrNameLst>
                                      </p:cBhvr>
                                      <p:tavLst>
                                        <p:tav fmla="" tm="0">
                                          <p:val>
                                            <p:strVal val="0"/>
                                          </p:val>
                                        </p:tav>
                                        <p:tav fmla="" tm="100000">
                                          <p:val>
                                            <p:strVal val="#ppt_w"/>
                                          </p:val>
                                        </p:tav>
                                      </p:tavLst>
                                    </p:anim>
                                    <p:anim calcmode="lin" valueType="num">
                                      <p:cBhvr additive="base">
                                        <p:cTn dur="500"/>
                                        <p:tgtEl>
                                          <p:spTgt spid="144">
                                            <p:txEl>
                                              <p:pRg end="2" st="2"/>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44">
                                            <p:txEl>
                                              <p:pRg end="3" st="3"/>
                                            </p:txEl>
                                          </p:spTgt>
                                        </p:tgtEl>
                                        <p:attrNameLst>
                                          <p:attrName>style.visibility</p:attrName>
                                        </p:attrNameLst>
                                      </p:cBhvr>
                                      <p:to>
                                        <p:strVal val="visible"/>
                                      </p:to>
                                    </p:set>
                                    <p:anim calcmode="lin" valueType="num">
                                      <p:cBhvr additive="base">
                                        <p:cTn dur="500"/>
                                        <p:tgtEl>
                                          <p:spTgt spid="144">
                                            <p:txEl>
                                              <p:pRg end="3" st="3"/>
                                            </p:txEl>
                                          </p:spTgt>
                                        </p:tgtEl>
                                        <p:attrNameLst>
                                          <p:attrName>ppt_w</p:attrName>
                                        </p:attrNameLst>
                                      </p:cBhvr>
                                      <p:tavLst>
                                        <p:tav fmla="" tm="0">
                                          <p:val>
                                            <p:strVal val="0"/>
                                          </p:val>
                                        </p:tav>
                                        <p:tav fmla="" tm="100000">
                                          <p:val>
                                            <p:strVal val="#ppt_w"/>
                                          </p:val>
                                        </p:tav>
                                      </p:tavLst>
                                    </p:anim>
                                    <p:anim calcmode="lin" valueType="num">
                                      <p:cBhvr additive="base">
                                        <p:cTn dur="500"/>
                                        <p:tgtEl>
                                          <p:spTgt spid="144">
                                            <p:txEl>
                                              <p:pRg end="3" st="3"/>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44">
                                            <p:txEl>
                                              <p:pRg end="4" st="4"/>
                                            </p:txEl>
                                          </p:spTgt>
                                        </p:tgtEl>
                                        <p:attrNameLst>
                                          <p:attrName>style.visibility</p:attrName>
                                        </p:attrNameLst>
                                      </p:cBhvr>
                                      <p:to>
                                        <p:strVal val="visible"/>
                                      </p:to>
                                    </p:set>
                                    <p:anim calcmode="lin" valueType="num">
                                      <p:cBhvr additive="base">
                                        <p:cTn dur="500"/>
                                        <p:tgtEl>
                                          <p:spTgt spid="144">
                                            <p:txEl>
                                              <p:pRg end="4" st="4"/>
                                            </p:txEl>
                                          </p:spTgt>
                                        </p:tgtEl>
                                        <p:attrNameLst>
                                          <p:attrName>ppt_w</p:attrName>
                                        </p:attrNameLst>
                                      </p:cBhvr>
                                      <p:tavLst>
                                        <p:tav fmla="" tm="0">
                                          <p:val>
                                            <p:strVal val="0"/>
                                          </p:val>
                                        </p:tav>
                                        <p:tav fmla="" tm="100000">
                                          <p:val>
                                            <p:strVal val="#ppt_w"/>
                                          </p:val>
                                        </p:tav>
                                      </p:tavLst>
                                    </p:anim>
                                    <p:anim calcmode="lin" valueType="num">
                                      <p:cBhvr additive="base">
                                        <p:cTn dur="500"/>
                                        <p:tgtEl>
                                          <p:spTgt spid="144">
                                            <p:txEl>
                                              <p:pRg end="4" st="4"/>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grpSp>
        <p:nvGrpSpPr>
          <p:cNvPr id="149" name="Google Shape;149;p6"/>
          <p:cNvGrpSpPr/>
          <p:nvPr/>
        </p:nvGrpSpPr>
        <p:grpSpPr>
          <a:xfrm>
            <a:off x="7322228" y="9611508"/>
            <a:ext cx="3643543" cy="586460"/>
            <a:chOff x="0" y="0"/>
            <a:chExt cx="4858058" cy="781947"/>
          </a:xfrm>
        </p:grpSpPr>
        <p:pic>
          <p:nvPicPr>
            <p:cNvPr id="150" name="Google Shape;150;p6"/>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151" name="Google Shape;151;p6"/>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152" name="Google Shape;152;p6"/>
          <p:cNvPicPr preferRelativeResize="0"/>
          <p:nvPr/>
        </p:nvPicPr>
        <p:blipFill rotWithShape="1">
          <a:blip r:embed="rId5">
            <a:alphaModFix/>
          </a:blip>
          <a:srcRect b="0" l="0" r="0" t="0"/>
          <a:stretch/>
        </p:blipFill>
        <p:spPr>
          <a:xfrm>
            <a:off x="13266797" y="0"/>
            <a:ext cx="5021203" cy="10287000"/>
          </a:xfrm>
          <a:prstGeom prst="rect">
            <a:avLst/>
          </a:prstGeom>
          <a:noFill/>
          <a:ln>
            <a:noFill/>
          </a:ln>
        </p:spPr>
      </p:pic>
      <p:sp>
        <p:nvSpPr>
          <p:cNvPr id="153" name="Google Shape;153;p6"/>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6</a:t>
            </a:r>
            <a:endParaRPr/>
          </a:p>
        </p:txBody>
      </p:sp>
      <p:sp>
        <p:nvSpPr>
          <p:cNvPr id="154" name="Google Shape;154;p6"/>
          <p:cNvSpPr txBox="1"/>
          <p:nvPr/>
        </p:nvSpPr>
        <p:spPr>
          <a:xfrm>
            <a:off x="776815" y="467591"/>
            <a:ext cx="10474374" cy="920115"/>
          </a:xfrm>
          <a:prstGeom prst="rect">
            <a:avLst/>
          </a:prstGeom>
          <a:noFill/>
          <a:ln>
            <a:noFill/>
          </a:ln>
        </p:spPr>
        <p:txBody>
          <a:bodyPr anchorCtr="0" anchor="t" bIns="0" lIns="0" spcFirstLastPara="1" rIns="0" wrap="square" tIns="0">
            <a:spAutoFit/>
          </a:bodyPr>
          <a:lstStyle/>
          <a:p>
            <a:pPr indent="0" lvl="0" marL="0" marR="0" rtl="0" algn="l">
              <a:lnSpc>
                <a:spcPct val="140007"/>
              </a:lnSpc>
              <a:spcBef>
                <a:spcPts val="0"/>
              </a:spcBef>
              <a:spcAft>
                <a:spcPts val="0"/>
              </a:spcAft>
              <a:buNone/>
            </a:pPr>
            <a:r>
              <a:rPr b="0" i="0" lang="en-US" sz="5399" u="none" cap="none" strike="noStrike">
                <a:solidFill>
                  <a:srgbClr val="F39200"/>
                </a:solidFill>
                <a:latin typeface="Arial"/>
                <a:ea typeface="Arial"/>
                <a:cs typeface="Arial"/>
                <a:sym typeface="Arial"/>
              </a:rPr>
              <a:t>Breaking up : how to do it</a:t>
            </a:r>
            <a:endParaRPr/>
          </a:p>
        </p:txBody>
      </p:sp>
      <p:sp>
        <p:nvSpPr>
          <p:cNvPr id="155" name="Google Shape;155;p6"/>
          <p:cNvSpPr txBox="1"/>
          <p:nvPr/>
        </p:nvSpPr>
        <p:spPr>
          <a:xfrm>
            <a:off x="776815" y="1518691"/>
            <a:ext cx="12263937" cy="7912792"/>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3200" u="none" cap="none" strike="noStrike">
                <a:solidFill>
                  <a:srgbClr val="F39200"/>
                </a:solidFill>
                <a:latin typeface="Calibri"/>
                <a:ea typeface="Calibri"/>
                <a:cs typeface="Calibri"/>
                <a:sym typeface="Calibri"/>
              </a:rPr>
              <a:t>Pick your moment. At a special occasion or just before an exam would be a thoughtless action. </a:t>
            </a:r>
            <a:endParaRPr/>
          </a:p>
          <a:p>
            <a:pPr indent="0" lvl="0" marL="0" marR="0" rtl="0" algn="l">
              <a:lnSpc>
                <a:spcPct val="140000"/>
              </a:lnSpc>
              <a:spcBef>
                <a:spcPts val="0"/>
              </a:spcBef>
              <a:spcAft>
                <a:spcPts val="0"/>
              </a:spcAft>
              <a:buNone/>
            </a:pPr>
            <a:r>
              <a:t/>
            </a:r>
            <a:endParaRPr b="0" i="0" sz="3200" u="none" cap="none" strike="noStrike">
              <a:solidFill>
                <a:srgbClr val="F39200"/>
              </a:solidFill>
              <a:latin typeface="Calibri"/>
              <a:ea typeface="Calibri"/>
              <a:cs typeface="Calibri"/>
              <a:sym typeface="Calibri"/>
            </a:endParaRPr>
          </a:p>
          <a:p>
            <a:pPr indent="0" lvl="0" marL="0" marR="0" rtl="0" algn="l">
              <a:lnSpc>
                <a:spcPct val="140012"/>
              </a:lnSpc>
              <a:spcBef>
                <a:spcPts val="0"/>
              </a:spcBef>
              <a:spcAft>
                <a:spcPts val="0"/>
              </a:spcAft>
              <a:buNone/>
            </a:pPr>
            <a:r>
              <a:rPr b="0" i="0" lang="en-US" sz="3199" u="none" cap="none" strike="noStrike">
                <a:solidFill>
                  <a:srgbClr val="F39200"/>
                </a:solidFill>
                <a:latin typeface="Calibri"/>
                <a:ea typeface="Calibri"/>
                <a:cs typeface="Calibri"/>
                <a:sym typeface="Calibri"/>
              </a:rPr>
              <a:t>Be honest with the reasons why and use 'I statements' such as 'I'm not happy with the relationship' rather than putting all the blame onto the other person. It's rarely all on one person.</a:t>
            </a:r>
            <a:endParaRPr/>
          </a:p>
          <a:p>
            <a:pPr indent="0" lvl="0" marL="0" marR="0" rtl="0" algn="l">
              <a:lnSpc>
                <a:spcPct val="140012"/>
              </a:lnSpc>
              <a:spcBef>
                <a:spcPts val="0"/>
              </a:spcBef>
              <a:spcAft>
                <a:spcPts val="0"/>
              </a:spcAft>
              <a:buNone/>
            </a:pPr>
            <a:r>
              <a:t/>
            </a:r>
            <a:endParaRPr b="0" i="0" sz="3199" u="none" cap="none" strike="noStrike">
              <a:solidFill>
                <a:srgbClr val="F39200"/>
              </a:solidFill>
              <a:latin typeface="Calibri"/>
              <a:ea typeface="Calibri"/>
              <a:cs typeface="Calibri"/>
              <a:sym typeface="Calibri"/>
            </a:endParaRPr>
          </a:p>
          <a:p>
            <a:pPr indent="0" lvl="0" marL="0" marR="0" rtl="0" algn="l">
              <a:lnSpc>
                <a:spcPct val="140012"/>
              </a:lnSpc>
              <a:spcBef>
                <a:spcPts val="0"/>
              </a:spcBef>
              <a:spcAft>
                <a:spcPts val="0"/>
              </a:spcAft>
              <a:buNone/>
            </a:pPr>
            <a:r>
              <a:rPr b="0" i="0" lang="en-US" sz="3199" u="none" cap="none" strike="noStrike">
                <a:solidFill>
                  <a:srgbClr val="F39200"/>
                </a:solidFill>
                <a:latin typeface="Calibri"/>
                <a:ea typeface="Calibri"/>
                <a:cs typeface="Calibri"/>
                <a:sym typeface="Calibri"/>
              </a:rPr>
              <a:t>Don't do a blow by blow account of everything that's wrong- it's just a waste of energy and prolongs the discussion.</a:t>
            </a:r>
            <a:endParaRPr/>
          </a:p>
          <a:p>
            <a:pPr indent="0" lvl="0" marL="0" marR="0" rtl="0" algn="l">
              <a:lnSpc>
                <a:spcPct val="140012"/>
              </a:lnSpc>
              <a:spcBef>
                <a:spcPts val="0"/>
              </a:spcBef>
              <a:spcAft>
                <a:spcPts val="0"/>
              </a:spcAft>
              <a:buNone/>
            </a:pPr>
            <a:r>
              <a:t/>
            </a:r>
            <a:endParaRPr b="0" i="0" sz="3199" u="none" cap="none" strike="noStrike">
              <a:solidFill>
                <a:srgbClr val="F39200"/>
              </a:solidFill>
              <a:latin typeface="Calibri"/>
              <a:ea typeface="Calibri"/>
              <a:cs typeface="Calibri"/>
              <a:sym typeface="Calibri"/>
            </a:endParaRPr>
          </a:p>
          <a:p>
            <a:pPr indent="0" lvl="0" marL="0" marR="0" rtl="0" algn="l">
              <a:lnSpc>
                <a:spcPct val="140012"/>
              </a:lnSpc>
              <a:spcBef>
                <a:spcPts val="0"/>
              </a:spcBef>
              <a:spcAft>
                <a:spcPts val="0"/>
              </a:spcAft>
              <a:buNone/>
            </a:pPr>
            <a:r>
              <a:rPr b="0" i="0" lang="en-US" sz="3199" u="none" cap="none" strike="noStrike">
                <a:solidFill>
                  <a:srgbClr val="F39200"/>
                </a:solidFill>
                <a:latin typeface="Calibri"/>
                <a:ea typeface="Calibri"/>
                <a:cs typeface="Calibri"/>
                <a:sym typeface="Calibri"/>
              </a:rPr>
              <a:t>It may be appropriate to show some empathy for the other person- even if you don't want to see them ever again- you don't know for sure how they're feeling inside. Try to put yourself in their shoes if that's fitting.</a:t>
            </a:r>
            <a:endParaRPr/>
          </a:p>
          <a:p>
            <a:pPr indent="0" lvl="0" marL="0" marR="0" rtl="0" algn="l">
              <a:lnSpc>
                <a:spcPct val="140012"/>
              </a:lnSpc>
              <a:spcBef>
                <a:spcPts val="0"/>
              </a:spcBef>
              <a:spcAft>
                <a:spcPts val="0"/>
              </a:spcAft>
              <a:buNone/>
            </a:pPr>
            <a:r>
              <a:t/>
            </a:r>
            <a:endParaRPr b="0" i="0" sz="3199" u="none" cap="none" strike="noStrike">
              <a:solidFill>
                <a:srgbClr val="F39200"/>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55">
                                            <p:txEl>
                                              <p:pRg end="0" st="0"/>
                                            </p:txEl>
                                          </p:spTgt>
                                        </p:tgtEl>
                                        <p:attrNameLst>
                                          <p:attrName>style.visibility</p:attrName>
                                        </p:attrNameLst>
                                      </p:cBhvr>
                                      <p:to>
                                        <p:strVal val="visible"/>
                                      </p:to>
                                    </p:set>
                                    <p:anim calcmode="lin" valueType="num">
                                      <p:cBhvr additive="base">
                                        <p:cTn dur="500"/>
                                        <p:tgtEl>
                                          <p:spTgt spid="155">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155">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55">
                                            <p:txEl>
                                              <p:pRg end="1" st="1"/>
                                            </p:txEl>
                                          </p:spTgt>
                                        </p:tgtEl>
                                        <p:attrNameLst>
                                          <p:attrName>style.visibility</p:attrName>
                                        </p:attrNameLst>
                                      </p:cBhvr>
                                      <p:to>
                                        <p:strVal val="visible"/>
                                      </p:to>
                                    </p:set>
                                    <p:anim calcmode="lin" valueType="num">
                                      <p:cBhvr additive="base">
                                        <p:cTn dur="500"/>
                                        <p:tgtEl>
                                          <p:spTgt spid="155">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155">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55">
                                            <p:txEl>
                                              <p:pRg end="2" st="2"/>
                                            </p:txEl>
                                          </p:spTgt>
                                        </p:tgtEl>
                                        <p:attrNameLst>
                                          <p:attrName>style.visibility</p:attrName>
                                        </p:attrNameLst>
                                      </p:cBhvr>
                                      <p:to>
                                        <p:strVal val="visible"/>
                                      </p:to>
                                    </p:set>
                                    <p:anim calcmode="lin" valueType="num">
                                      <p:cBhvr additive="base">
                                        <p:cTn dur="500"/>
                                        <p:tgtEl>
                                          <p:spTgt spid="155">
                                            <p:txEl>
                                              <p:pRg end="2" st="2"/>
                                            </p:txEl>
                                          </p:spTgt>
                                        </p:tgtEl>
                                        <p:attrNameLst>
                                          <p:attrName>ppt_w</p:attrName>
                                        </p:attrNameLst>
                                      </p:cBhvr>
                                      <p:tavLst>
                                        <p:tav fmla="" tm="0">
                                          <p:val>
                                            <p:strVal val="0"/>
                                          </p:val>
                                        </p:tav>
                                        <p:tav fmla="" tm="100000">
                                          <p:val>
                                            <p:strVal val="#ppt_w"/>
                                          </p:val>
                                        </p:tav>
                                      </p:tavLst>
                                    </p:anim>
                                    <p:anim calcmode="lin" valueType="num">
                                      <p:cBhvr additive="base">
                                        <p:cTn dur="500"/>
                                        <p:tgtEl>
                                          <p:spTgt spid="155">
                                            <p:txEl>
                                              <p:pRg end="2" st="2"/>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55">
                                            <p:txEl>
                                              <p:pRg end="3" st="3"/>
                                            </p:txEl>
                                          </p:spTgt>
                                        </p:tgtEl>
                                        <p:attrNameLst>
                                          <p:attrName>style.visibility</p:attrName>
                                        </p:attrNameLst>
                                      </p:cBhvr>
                                      <p:to>
                                        <p:strVal val="visible"/>
                                      </p:to>
                                    </p:set>
                                    <p:anim calcmode="lin" valueType="num">
                                      <p:cBhvr additive="base">
                                        <p:cTn dur="500"/>
                                        <p:tgtEl>
                                          <p:spTgt spid="155">
                                            <p:txEl>
                                              <p:pRg end="3" st="3"/>
                                            </p:txEl>
                                          </p:spTgt>
                                        </p:tgtEl>
                                        <p:attrNameLst>
                                          <p:attrName>ppt_w</p:attrName>
                                        </p:attrNameLst>
                                      </p:cBhvr>
                                      <p:tavLst>
                                        <p:tav fmla="" tm="0">
                                          <p:val>
                                            <p:strVal val="0"/>
                                          </p:val>
                                        </p:tav>
                                        <p:tav fmla="" tm="100000">
                                          <p:val>
                                            <p:strVal val="#ppt_w"/>
                                          </p:val>
                                        </p:tav>
                                      </p:tavLst>
                                    </p:anim>
                                    <p:anim calcmode="lin" valueType="num">
                                      <p:cBhvr additive="base">
                                        <p:cTn dur="500"/>
                                        <p:tgtEl>
                                          <p:spTgt spid="155">
                                            <p:txEl>
                                              <p:pRg end="3" st="3"/>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55">
                                            <p:txEl>
                                              <p:pRg end="4" st="4"/>
                                            </p:txEl>
                                          </p:spTgt>
                                        </p:tgtEl>
                                        <p:attrNameLst>
                                          <p:attrName>style.visibility</p:attrName>
                                        </p:attrNameLst>
                                      </p:cBhvr>
                                      <p:to>
                                        <p:strVal val="visible"/>
                                      </p:to>
                                    </p:set>
                                    <p:anim calcmode="lin" valueType="num">
                                      <p:cBhvr additive="base">
                                        <p:cTn dur="500"/>
                                        <p:tgtEl>
                                          <p:spTgt spid="155">
                                            <p:txEl>
                                              <p:pRg end="4" st="4"/>
                                            </p:txEl>
                                          </p:spTgt>
                                        </p:tgtEl>
                                        <p:attrNameLst>
                                          <p:attrName>ppt_w</p:attrName>
                                        </p:attrNameLst>
                                      </p:cBhvr>
                                      <p:tavLst>
                                        <p:tav fmla="" tm="0">
                                          <p:val>
                                            <p:strVal val="0"/>
                                          </p:val>
                                        </p:tav>
                                        <p:tav fmla="" tm="100000">
                                          <p:val>
                                            <p:strVal val="#ppt_w"/>
                                          </p:val>
                                        </p:tav>
                                      </p:tavLst>
                                    </p:anim>
                                    <p:anim calcmode="lin" valueType="num">
                                      <p:cBhvr additive="base">
                                        <p:cTn dur="500"/>
                                        <p:tgtEl>
                                          <p:spTgt spid="155">
                                            <p:txEl>
                                              <p:pRg end="4" st="4"/>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55">
                                            <p:txEl>
                                              <p:pRg end="5" st="5"/>
                                            </p:txEl>
                                          </p:spTgt>
                                        </p:tgtEl>
                                        <p:attrNameLst>
                                          <p:attrName>style.visibility</p:attrName>
                                        </p:attrNameLst>
                                      </p:cBhvr>
                                      <p:to>
                                        <p:strVal val="visible"/>
                                      </p:to>
                                    </p:set>
                                    <p:anim calcmode="lin" valueType="num">
                                      <p:cBhvr additive="base">
                                        <p:cTn dur="500"/>
                                        <p:tgtEl>
                                          <p:spTgt spid="155">
                                            <p:txEl>
                                              <p:pRg end="5" st="5"/>
                                            </p:txEl>
                                          </p:spTgt>
                                        </p:tgtEl>
                                        <p:attrNameLst>
                                          <p:attrName>ppt_w</p:attrName>
                                        </p:attrNameLst>
                                      </p:cBhvr>
                                      <p:tavLst>
                                        <p:tav fmla="" tm="0">
                                          <p:val>
                                            <p:strVal val="0"/>
                                          </p:val>
                                        </p:tav>
                                        <p:tav fmla="" tm="100000">
                                          <p:val>
                                            <p:strVal val="#ppt_w"/>
                                          </p:val>
                                        </p:tav>
                                      </p:tavLst>
                                    </p:anim>
                                    <p:anim calcmode="lin" valueType="num">
                                      <p:cBhvr additive="base">
                                        <p:cTn dur="500"/>
                                        <p:tgtEl>
                                          <p:spTgt spid="155">
                                            <p:txEl>
                                              <p:pRg end="5" st="5"/>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55">
                                            <p:txEl>
                                              <p:pRg end="6" st="6"/>
                                            </p:txEl>
                                          </p:spTgt>
                                        </p:tgtEl>
                                        <p:attrNameLst>
                                          <p:attrName>style.visibility</p:attrName>
                                        </p:attrNameLst>
                                      </p:cBhvr>
                                      <p:to>
                                        <p:strVal val="visible"/>
                                      </p:to>
                                    </p:set>
                                    <p:anim calcmode="lin" valueType="num">
                                      <p:cBhvr additive="base">
                                        <p:cTn dur="500"/>
                                        <p:tgtEl>
                                          <p:spTgt spid="155">
                                            <p:txEl>
                                              <p:pRg end="6" st="6"/>
                                            </p:txEl>
                                          </p:spTgt>
                                        </p:tgtEl>
                                        <p:attrNameLst>
                                          <p:attrName>ppt_w</p:attrName>
                                        </p:attrNameLst>
                                      </p:cBhvr>
                                      <p:tavLst>
                                        <p:tav fmla="" tm="0">
                                          <p:val>
                                            <p:strVal val="0"/>
                                          </p:val>
                                        </p:tav>
                                        <p:tav fmla="" tm="100000">
                                          <p:val>
                                            <p:strVal val="#ppt_w"/>
                                          </p:val>
                                        </p:tav>
                                      </p:tavLst>
                                    </p:anim>
                                    <p:anim calcmode="lin" valueType="num">
                                      <p:cBhvr additive="base">
                                        <p:cTn dur="500"/>
                                        <p:tgtEl>
                                          <p:spTgt spid="155">
                                            <p:txEl>
                                              <p:pRg end="6" st="6"/>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55">
                                            <p:txEl>
                                              <p:pRg end="7" st="7"/>
                                            </p:txEl>
                                          </p:spTgt>
                                        </p:tgtEl>
                                        <p:attrNameLst>
                                          <p:attrName>style.visibility</p:attrName>
                                        </p:attrNameLst>
                                      </p:cBhvr>
                                      <p:to>
                                        <p:strVal val="visible"/>
                                      </p:to>
                                    </p:set>
                                    <p:anim calcmode="lin" valueType="num">
                                      <p:cBhvr additive="base">
                                        <p:cTn dur="500"/>
                                        <p:tgtEl>
                                          <p:spTgt spid="155">
                                            <p:txEl>
                                              <p:pRg end="7" st="7"/>
                                            </p:txEl>
                                          </p:spTgt>
                                        </p:tgtEl>
                                        <p:attrNameLst>
                                          <p:attrName>ppt_w</p:attrName>
                                        </p:attrNameLst>
                                      </p:cBhvr>
                                      <p:tavLst>
                                        <p:tav fmla="" tm="0">
                                          <p:val>
                                            <p:strVal val="0"/>
                                          </p:val>
                                        </p:tav>
                                        <p:tav fmla="" tm="100000">
                                          <p:val>
                                            <p:strVal val="#ppt_w"/>
                                          </p:val>
                                        </p:tav>
                                      </p:tavLst>
                                    </p:anim>
                                    <p:anim calcmode="lin" valueType="num">
                                      <p:cBhvr additive="base">
                                        <p:cTn dur="500"/>
                                        <p:tgtEl>
                                          <p:spTgt spid="155">
                                            <p:txEl>
                                              <p:pRg end="7" st="7"/>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grpSp>
        <p:nvGrpSpPr>
          <p:cNvPr id="160" name="Google Shape;160;p7"/>
          <p:cNvGrpSpPr/>
          <p:nvPr/>
        </p:nvGrpSpPr>
        <p:grpSpPr>
          <a:xfrm>
            <a:off x="7322228" y="9611508"/>
            <a:ext cx="3643543" cy="586460"/>
            <a:chOff x="0" y="0"/>
            <a:chExt cx="4858058" cy="781947"/>
          </a:xfrm>
        </p:grpSpPr>
        <p:pic>
          <p:nvPicPr>
            <p:cNvPr id="161" name="Google Shape;161;p7"/>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162" name="Google Shape;162;p7"/>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163" name="Google Shape;163;p7"/>
          <p:cNvPicPr preferRelativeResize="0"/>
          <p:nvPr/>
        </p:nvPicPr>
        <p:blipFill rotWithShape="1">
          <a:blip r:embed="rId5">
            <a:alphaModFix/>
          </a:blip>
          <a:srcRect b="0" l="0" r="0" t="0"/>
          <a:stretch/>
        </p:blipFill>
        <p:spPr>
          <a:xfrm>
            <a:off x="13266797" y="0"/>
            <a:ext cx="5021203" cy="10287000"/>
          </a:xfrm>
          <a:prstGeom prst="rect">
            <a:avLst/>
          </a:prstGeom>
          <a:noFill/>
          <a:ln>
            <a:noFill/>
          </a:ln>
        </p:spPr>
      </p:pic>
      <p:sp>
        <p:nvSpPr>
          <p:cNvPr id="164" name="Google Shape;164;p7"/>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7</a:t>
            </a:r>
            <a:endParaRPr/>
          </a:p>
        </p:txBody>
      </p:sp>
      <p:sp>
        <p:nvSpPr>
          <p:cNvPr id="165" name="Google Shape;165;p7"/>
          <p:cNvSpPr txBox="1"/>
          <p:nvPr/>
        </p:nvSpPr>
        <p:spPr>
          <a:xfrm>
            <a:off x="776815" y="467591"/>
            <a:ext cx="10474374" cy="920115"/>
          </a:xfrm>
          <a:prstGeom prst="rect">
            <a:avLst/>
          </a:prstGeom>
          <a:noFill/>
          <a:ln>
            <a:noFill/>
          </a:ln>
        </p:spPr>
        <p:txBody>
          <a:bodyPr anchorCtr="0" anchor="t" bIns="0" lIns="0" spcFirstLastPara="1" rIns="0" wrap="square" tIns="0">
            <a:spAutoFit/>
          </a:bodyPr>
          <a:lstStyle/>
          <a:p>
            <a:pPr indent="0" lvl="0" marL="0" marR="0" rtl="0" algn="l">
              <a:lnSpc>
                <a:spcPct val="140007"/>
              </a:lnSpc>
              <a:spcBef>
                <a:spcPts val="0"/>
              </a:spcBef>
              <a:spcAft>
                <a:spcPts val="0"/>
              </a:spcAft>
              <a:buNone/>
            </a:pPr>
            <a:r>
              <a:rPr b="0" i="0" lang="en-US" sz="5399" u="none" cap="none" strike="noStrike">
                <a:solidFill>
                  <a:srgbClr val="F39200"/>
                </a:solidFill>
                <a:latin typeface="Arial"/>
                <a:ea typeface="Arial"/>
                <a:cs typeface="Arial"/>
                <a:sym typeface="Arial"/>
              </a:rPr>
              <a:t>Breaking up : how to do it</a:t>
            </a:r>
            <a:endParaRPr/>
          </a:p>
        </p:txBody>
      </p:sp>
      <p:sp>
        <p:nvSpPr>
          <p:cNvPr id="166" name="Google Shape;166;p7"/>
          <p:cNvSpPr txBox="1"/>
          <p:nvPr/>
        </p:nvSpPr>
        <p:spPr>
          <a:xfrm>
            <a:off x="776815" y="1598295"/>
            <a:ext cx="12263937" cy="7912793"/>
          </a:xfrm>
          <a:prstGeom prst="rect">
            <a:avLst/>
          </a:prstGeom>
          <a:noFill/>
          <a:ln>
            <a:noFill/>
          </a:ln>
        </p:spPr>
        <p:txBody>
          <a:bodyPr anchorCtr="0" anchor="t" bIns="0" lIns="0" spcFirstLastPara="1" rIns="0" wrap="square" tIns="0">
            <a:spAutoFit/>
          </a:bodyPr>
          <a:lstStyle/>
          <a:p>
            <a:pPr indent="0" lvl="0" marL="0" marR="0" rtl="0" algn="l">
              <a:lnSpc>
                <a:spcPct val="140012"/>
              </a:lnSpc>
              <a:spcBef>
                <a:spcPts val="0"/>
              </a:spcBef>
              <a:spcAft>
                <a:spcPts val="0"/>
              </a:spcAft>
              <a:buNone/>
            </a:pPr>
            <a:r>
              <a:rPr b="0" i="0" lang="en-US" sz="3199" u="none" cap="none" strike="noStrike">
                <a:solidFill>
                  <a:srgbClr val="F39200"/>
                </a:solidFill>
                <a:latin typeface="Calibri"/>
                <a:ea typeface="Calibri"/>
                <a:cs typeface="Calibri"/>
                <a:sym typeface="Calibri"/>
              </a:rPr>
              <a:t>Avoid shaming them. It might make you feel better, but will it do anything to ease the situation?</a:t>
            </a:r>
            <a:endParaRPr/>
          </a:p>
          <a:p>
            <a:pPr indent="0" lvl="0" marL="0" marR="0" rtl="0" algn="l">
              <a:lnSpc>
                <a:spcPct val="140012"/>
              </a:lnSpc>
              <a:spcBef>
                <a:spcPts val="0"/>
              </a:spcBef>
              <a:spcAft>
                <a:spcPts val="0"/>
              </a:spcAft>
              <a:buNone/>
            </a:pPr>
            <a:r>
              <a:t/>
            </a:r>
            <a:endParaRPr b="0" i="0" sz="3199" u="none" cap="none" strike="noStrike">
              <a:solidFill>
                <a:srgbClr val="F39200"/>
              </a:solidFill>
              <a:latin typeface="Calibri"/>
              <a:ea typeface="Calibri"/>
              <a:cs typeface="Calibri"/>
              <a:sym typeface="Calibri"/>
            </a:endParaRPr>
          </a:p>
          <a:p>
            <a:pPr indent="0" lvl="0" marL="0" marR="0" rtl="0" algn="l">
              <a:lnSpc>
                <a:spcPct val="140043"/>
              </a:lnSpc>
              <a:spcBef>
                <a:spcPts val="0"/>
              </a:spcBef>
              <a:spcAft>
                <a:spcPts val="0"/>
              </a:spcAft>
              <a:buNone/>
            </a:pPr>
            <a:r>
              <a:rPr b="0" i="0" lang="en-US" sz="3199" u="none" cap="none" strike="noStrike">
                <a:solidFill>
                  <a:srgbClr val="F39200"/>
                </a:solidFill>
                <a:latin typeface="Calibri"/>
                <a:ea typeface="Calibri"/>
                <a:cs typeface="Calibri"/>
                <a:sym typeface="Calibri"/>
              </a:rPr>
              <a:t>Allow yourself to be upset. This person has been significant in your life. You may feel sad and grieve them for a while. That's natural.</a:t>
            </a:r>
            <a:endParaRPr/>
          </a:p>
          <a:p>
            <a:pPr indent="0" lvl="0" marL="0" marR="0" rtl="0" algn="l">
              <a:lnSpc>
                <a:spcPct val="140043"/>
              </a:lnSpc>
              <a:spcBef>
                <a:spcPts val="0"/>
              </a:spcBef>
              <a:spcAft>
                <a:spcPts val="0"/>
              </a:spcAft>
              <a:buNone/>
            </a:pPr>
            <a:r>
              <a:t/>
            </a:r>
            <a:endParaRPr b="0" i="0" sz="3199" u="none" cap="none" strike="noStrike">
              <a:solidFill>
                <a:srgbClr val="F39200"/>
              </a:solidFill>
              <a:latin typeface="Calibri"/>
              <a:ea typeface="Calibri"/>
              <a:cs typeface="Calibri"/>
              <a:sym typeface="Calibri"/>
            </a:endParaRPr>
          </a:p>
          <a:p>
            <a:pPr indent="0" lvl="0" marL="0" marR="0" rtl="0" algn="l">
              <a:lnSpc>
                <a:spcPct val="139968"/>
              </a:lnSpc>
              <a:spcBef>
                <a:spcPts val="0"/>
              </a:spcBef>
              <a:spcAft>
                <a:spcPts val="0"/>
              </a:spcAft>
              <a:buNone/>
            </a:pPr>
            <a:r>
              <a:rPr b="0" i="0" lang="en-US" sz="3200" u="none" cap="none" strike="noStrike">
                <a:solidFill>
                  <a:srgbClr val="F39200"/>
                </a:solidFill>
                <a:latin typeface="Calibri"/>
                <a:ea typeface="Calibri"/>
                <a:cs typeface="Calibri"/>
                <a:sym typeface="Calibri"/>
              </a:rPr>
              <a:t>Acknowledge they may see you as 'the bad person' and be prepared to own that.</a:t>
            </a:r>
            <a:endParaRPr/>
          </a:p>
          <a:p>
            <a:pPr indent="0" lvl="0" marL="0" marR="0" rtl="0" algn="l">
              <a:lnSpc>
                <a:spcPct val="139968"/>
              </a:lnSpc>
              <a:spcBef>
                <a:spcPts val="0"/>
              </a:spcBef>
              <a:spcAft>
                <a:spcPts val="0"/>
              </a:spcAft>
              <a:buNone/>
            </a:pPr>
            <a:r>
              <a:t/>
            </a:r>
            <a:endParaRPr b="0" i="0" sz="3200" u="none" cap="none" strike="noStrike">
              <a:solidFill>
                <a:srgbClr val="F39200"/>
              </a:solidFill>
              <a:latin typeface="Calibri"/>
              <a:ea typeface="Calibri"/>
              <a:cs typeface="Calibri"/>
              <a:sym typeface="Calibri"/>
            </a:endParaRPr>
          </a:p>
          <a:p>
            <a:pPr indent="0" lvl="0" marL="0" marR="0" rtl="0" algn="l">
              <a:lnSpc>
                <a:spcPct val="140012"/>
              </a:lnSpc>
              <a:spcBef>
                <a:spcPts val="0"/>
              </a:spcBef>
              <a:spcAft>
                <a:spcPts val="0"/>
              </a:spcAft>
              <a:buNone/>
            </a:pPr>
            <a:r>
              <a:rPr b="0" i="0" lang="en-US" sz="3199" u="none" cap="none" strike="noStrike">
                <a:solidFill>
                  <a:srgbClr val="F39200"/>
                </a:solidFill>
                <a:latin typeface="Calibri"/>
                <a:ea typeface="Calibri"/>
                <a:cs typeface="Calibri"/>
                <a:sym typeface="Calibri"/>
              </a:rPr>
              <a:t>Remember that you don't have to be enemies. Some people remain friends with their exes after a break-up. It depends on the circumstances and the people involved.</a:t>
            </a:r>
            <a:endParaRPr/>
          </a:p>
          <a:p>
            <a:pPr indent="0" lvl="0" marL="0" marR="0" rtl="0" algn="l">
              <a:lnSpc>
                <a:spcPct val="140012"/>
              </a:lnSpc>
              <a:spcBef>
                <a:spcPts val="0"/>
              </a:spcBef>
              <a:spcAft>
                <a:spcPts val="0"/>
              </a:spcAft>
              <a:buNone/>
            </a:pPr>
            <a:r>
              <a:t/>
            </a:r>
            <a:endParaRPr b="0" i="0" sz="3199" u="none" cap="none" strike="noStrike">
              <a:solidFill>
                <a:srgbClr val="F39200"/>
              </a:solidFill>
              <a:latin typeface="Calibri"/>
              <a:ea typeface="Calibri"/>
              <a:cs typeface="Calibri"/>
              <a:sym typeface="Calibri"/>
            </a:endParaRPr>
          </a:p>
          <a:p>
            <a:pPr indent="0" lvl="0" marL="0" marR="0" rtl="0" algn="l">
              <a:lnSpc>
                <a:spcPct val="140012"/>
              </a:lnSpc>
              <a:spcBef>
                <a:spcPts val="0"/>
              </a:spcBef>
              <a:spcAft>
                <a:spcPts val="0"/>
              </a:spcAft>
              <a:buNone/>
            </a:pPr>
            <a:r>
              <a:t/>
            </a:r>
            <a:endParaRPr b="0" i="0" sz="3199" u="none" cap="none" strike="noStrike">
              <a:solidFill>
                <a:srgbClr val="F39200"/>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0" st="0"/>
                                            </p:txEl>
                                          </p:spTgt>
                                        </p:tgtEl>
                                        <p:attrNameLst>
                                          <p:attrName>style.visibility</p:attrName>
                                        </p:attrNameLst>
                                      </p:cBhvr>
                                      <p:to>
                                        <p:strVal val="visible"/>
                                      </p:to>
                                    </p:set>
                                    <p:anim calcmode="lin" valueType="num">
                                      <p:cBhvr additive="base">
                                        <p:cTn dur="500"/>
                                        <p:tgtEl>
                                          <p:spTgt spid="166">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1" st="1"/>
                                            </p:txEl>
                                          </p:spTgt>
                                        </p:tgtEl>
                                        <p:attrNameLst>
                                          <p:attrName>style.visibility</p:attrName>
                                        </p:attrNameLst>
                                      </p:cBhvr>
                                      <p:to>
                                        <p:strVal val="visible"/>
                                      </p:to>
                                    </p:set>
                                    <p:anim calcmode="lin" valueType="num">
                                      <p:cBhvr additive="base">
                                        <p:cTn dur="500"/>
                                        <p:tgtEl>
                                          <p:spTgt spid="166">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2" st="2"/>
                                            </p:txEl>
                                          </p:spTgt>
                                        </p:tgtEl>
                                        <p:attrNameLst>
                                          <p:attrName>style.visibility</p:attrName>
                                        </p:attrNameLst>
                                      </p:cBhvr>
                                      <p:to>
                                        <p:strVal val="visible"/>
                                      </p:to>
                                    </p:set>
                                    <p:anim calcmode="lin" valueType="num">
                                      <p:cBhvr additive="base">
                                        <p:cTn dur="500"/>
                                        <p:tgtEl>
                                          <p:spTgt spid="166">
                                            <p:txEl>
                                              <p:pRg end="2" st="2"/>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2" st="2"/>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3" st="3"/>
                                            </p:txEl>
                                          </p:spTgt>
                                        </p:tgtEl>
                                        <p:attrNameLst>
                                          <p:attrName>style.visibility</p:attrName>
                                        </p:attrNameLst>
                                      </p:cBhvr>
                                      <p:to>
                                        <p:strVal val="visible"/>
                                      </p:to>
                                    </p:set>
                                    <p:anim calcmode="lin" valueType="num">
                                      <p:cBhvr additive="base">
                                        <p:cTn dur="500"/>
                                        <p:tgtEl>
                                          <p:spTgt spid="166">
                                            <p:txEl>
                                              <p:pRg end="3" st="3"/>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3" st="3"/>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4" st="4"/>
                                            </p:txEl>
                                          </p:spTgt>
                                        </p:tgtEl>
                                        <p:attrNameLst>
                                          <p:attrName>style.visibility</p:attrName>
                                        </p:attrNameLst>
                                      </p:cBhvr>
                                      <p:to>
                                        <p:strVal val="visible"/>
                                      </p:to>
                                    </p:set>
                                    <p:anim calcmode="lin" valueType="num">
                                      <p:cBhvr additive="base">
                                        <p:cTn dur="500"/>
                                        <p:tgtEl>
                                          <p:spTgt spid="166">
                                            <p:txEl>
                                              <p:pRg end="4" st="4"/>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4" st="4"/>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5" st="5"/>
                                            </p:txEl>
                                          </p:spTgt>
                                        </p:tgtEl>
                                        <p:attrNameLst>
                                          <p:attrName>style.visibility</p:attrName>
                                        </p:attrNameLst>
                                      </p:cBhvr>
                                      <p:to>
                                        <p:strVal val="visible"/>
                                      </p:to>
                                    </p:set>
                                    <p:anim calcmode="lin" valueType="num">
                                      <p:cBhvr additive="base">
                                        <p:cTn dur="500"/>
                                        <p:tgtEl>
                                          <p:spTgt spid="166">
                                            <p:txEl>
                                              <p:pRg end="5" st="5"/>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5" st="5"/>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6" st="6"/>
                                            </p:txEl>
                                          </p:spTgt>
                                        </p:tgtEl>
                                        <p:attrNameLst>
                                          <p:attrName>style.visibility</p:attrName>
                                        </p:attrNameLst>
                                      </p:cBhvr>
                                      <p:to>
                                        <p:strVal val="visible"/>
                                      </p:to>
                                    </p:set>
                                    <p:anim calcmode="lin" valueType="num">
                                      <p:cBhvr additive="base">
                                        <p:cTn dur="500"/>
                                        <p:tgtEl>
                                          <p:spTgt spid="166">
                                            <p:txEl>
                                              <p:pRg end="6" st="6"/>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6" st="6"/>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7" st="7"/>
                                            </p:txEl>
                                          </p:spTgt>
                                        </p:tgtEl>
                                        <p:attrNameLst>
                                          <p:attrName>style.visibility</p:attrName>
                                        </p:attrNameLst>
                                      </p:cBhvr>
                                      <p:to>
                                        <p:strVal val="visible"/>
                                      </p:to>
                                    </p:set>
                                    <p:anim calcmode="lin" valueType="num">
                                      <p:cBhvr additive="base">
                                        <p:cTn dur="500"/>
                                        <p:tgtEl>
                                          <p:spTgt spid="166">
                                            <p:txEl>
                                              <p:pRg end="7" st="7"/>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7" st="7"/>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66">
                                            <p:txEl>
                                              <p:pRg end="8" st="8"/>
                                            </p:txEl>
                                          </p:spTgt>
                                        </p:tgtEl>
                                        <p:attrNameLst>
                                          <p:attrName>style.visibility</p:attrName>
                                        </p:attrNameLst>
                                      </p:cBhvr>
                                      <p:to>
                                        <p:strVal val="visible"/>
                                      </p:to>
                                    </p:set>
                                    <p:anim calcmode="lin" valueType="num">
                                      <p:cBhvr additive="base">
                                        <p:cTn dur="500"/>
                                        <p:tgtEl>
                                          <p:spTgt spid="166">
                                            <p:txEl>
                                              <p:pRg end="8" st="8"/>
                                            </p:txEl>
                                          </p:spTgt>
                                        </p:tgtEl>
                                        <p:attrNameLst>
                                          <p:attrName>ppt_w</p:attrName>
                                        </p:attrNameLst>
                                      </p:cBhvr>
                                      <p:tavLst>
                                        <p:tav fmla="" tm="0">
                                          <p:val>
                                            <p:strVal val="0"/>
                                          </p:val>
                                        </p:tav>
                                        <p:tav fmla="" tm="100000">
                                          <p:val>
                                            <p:strVal val="#ppt_w"/>
                                          </p:val>
                                        </p:tav>
                                      </p:tavLst>
                                    </p:anim>
                                    <p:anim calcmode="lin" valueType="num">
                                      <p:cBhvr additive="base">
                                        <p:cTn dur="500"/>
                                        <p:tgtEl>
                                          <p:spTgt spid="166">
                                            <p:txEl>
                                              <p:pRg end="8" st="8"/>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blipFill>
          <a:blip r:embed="rId3">
            <a:alphaModFix/>
          </a:blip>
          <a:stretch>
            <a:fillRect/>
          </a:stretch>
        </a:blipFill>
      </p:bgPr>
    </p:bg>
    <p:spTree>
      <p:nvGrpSpPr>
        <p:cNvPr id="171" name="Shape 171"/>
        <p:cNvGrpSpPr/>
        <p:nvPr/>
      </p:nvGrpSpPr>
      <p:grpSpPr>
        <a:xfrm>
          <a:off x="0" y="0"/>
          <a:ext cx="0" cy="0"/>
          <a:chOff x="0" y="0"/>
          <a:chExt cx="0" cy="0"/>
        </a:xfrm>
      </p:grpSpPr>
      <p:grpSp>
        <p:nvGrpSpPr>
          <p:cNvPr id="172" name="Google Shape;172;p8"/>
          <p:cNvGrpSpPr/>
          <p:nvPr/>
        </p:nvGrpSpPr>
        <p:grpSpPr>
          <a:xfrm>
            <a:off x="7322228" y="9611508"/>
            <a:ext cx="3643543" cy="586460"/>
            <a:chOff x="0" y="0"/>
            <a:chExt cx="4858058" cy="781947"/>
          </a:xfrm>
        </p:grpSpPr>
        <p:pic>
          <p:nvPicPr>
            <p:cNvPr id="173" name="Google Shape;173;p8"/>
            <p:cNvPicPr preferRelativeResize="0"/>
            <p:nvPr/>
          </p:nvPicPr>
          <p:blipFill rotWithShape="1">
            <a:blip r:embed="rId4">
              <a:alphaModFix/>
            </a:blip>
            <a:srcRect b="0" l="0" r="0" t="0"/>
            <a:stretch/>
          </p:blipFill>
          <p:spPr>
            <a:xfrm>
              <a:off x="564728" y="0"/>
              <a:ext cx="4293330" cy="781947"/>
            </a:xfrm>
            <a:prstGeom prst="rect">
              <a:avLst/>
            </a:prstGeom>
            <a:noFill/>
            <a:ln>
              <a:noFill/>
            </a:ln>
          </p:spPr>
        </p:pic>
        <p:pic>
          <p:nvPicPr>
            <p:cNvPr id="174" name="Google Shape;174;p8"/>
            <p:cNvPicPr preferRelativeResize="0"/>
            <p:nvPr/>
          </p:nvPicPr>
          <p:blipFill rotWithShape="1">
            <a:blip r:embed="rId5">
              <a:alphaModFix/>
            </a:blip>
            <a:srcRect b="0" l="0" r="0" t="0"/>
            <a:stretch/>
          </p:blipFill>
          <p:spPr>
            <a:xfrm>
              <a:off x="0" y="108609"/>
              <a:ext cx="564728" cy="564728"/>
            </a:xfrm>
            <a:prstGeom prst="rect">
              <a:avLst/>
            </a:prstGeom>
            <a:noFill/>
            <a:ln>
              <a:noFill/>
            </a:ln>
          </p:spPr>
        </p:pic>
      </p:grpSp>
      <p:sp>
        <p:nvSpPr>
          <p:cNvPr id="175" name="Google Shape;175;p8"/>
          <p:cNvSpPr/>
          <p:nvPr/>
        </p:nvSpPr>
        <p:spPr>
          <a:xfrm>
            <a:off x="0" y="5711391"/>
            <a:ext cx="18288000" cy="3546906"/>
          </a:xfrm>
          <a:custGeom>
            <a:rect b="b" l="l" r="r" t="t"/>
            <a:pathLst>
              <a:path extrusionOk="0" h="1199818" w="6186311">
                <a:moveTo>
                  <a:pt x="0" y="0"/>
                </a:moveTo>
                <a:lnTo>
                  <a:pt x="6186311" y="0"/>
                </a:lnTo>
                <a:lnTo>
                  <a:pt x="6186311" y="1199818"/>
                </a:lnTo>
                <a:lnTo>
                  <a:pt x="0" y="1199818"/>
                </a:lnTo>
                <a:close/>
              </a:path>
            </a:pathLst>
          </a:custGeom>
          <a:solidFill>
            <a:srgbClr val="E94E1B"/>
          </a:solidFill>
          <a:ln>
            <a:noFill/>
          </a:ln>
        </p:spPr>
      </p:sp>
      <p:sp>
        <p:nvSpPr>
          <p:cNvPr id="176" name="Google Shape;176;p8"/>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8</a:t>
            </a:r>
            <a:endParaRPr/>
          </a:p>
        </p:txBody>
      </p:sp>
      <p:sp>
        <p:nvSpPr>
          <p:cNvPr id="177" name="Google Shape;177;p8"/>
          <p:cNvSpPr txBox="1"/>
          <p:nvPr/>
        </p:nvSpPr>
        <p:spPr>
          <a:xfrm>
            <a:off x="414279" y="6043973"/>
            <a:ext cx="17459442" cy="2776970"/>
          </a:xfrm>
          <a:prstGeom prst="rect">
            <a:avLst/>
          </a:prstGeom>
          <a:noFill/>
          <a:ln>
            <a:noFill/>
          </a:ln>
        </p:spPr>
        <p:txBody>
          <a:bodyPr anchorCtr="0" anchor="t" bIns="0" lIns="0" spcFirstLastPara="1" rIns="0" wrap="square" tIns="0">
            <a:spAutoFit/>
          </a:bodyPr>
          <a:lstStyle/>
          <a:p>
            <a:pPr indent="0" lvl="0" marL="0" marR="0" rtl="0" algn="l">
              <a:lnSpc>
                <a:spcPct val="140007"/>
              </a:lnSpc>
              <a:spcBef>
                <a:spcPts val="0"/>
              </a:spcBef>
              <a:spcAft>
                <a:spcPts val="0"/>
              </a:spcAft>
              <a:buNone/>
            </a:pPr>
            <a:r>
              <a:rPr b="0" i="0" lang="en-US" sz="5399" u="none" cap="none" strike="noStrike">
                <a:solidFill>
                  <a:srgbClr val="FFFFFF"/>
                </a:solidFill>
                <a:latin typeface="Arial"/>
                <a:ea typeface="Arial"/>
                <a:cs typeface="Arial"/>
                <a:sym typeface="Arial"/>
              </a:rPr>
              <a:t>Give some examples of romantic couples in soaps.</a:t>
            </a:r>
            <a:endParaRPr/>
          </a:p>
          <a:p>
            <a:pPr indent="0" lvl="0" marL="0" marR="0" rtl="0" algn="l">
              <a:lnSpc>
                <a:spcPct val="140007"/>
              </a:lnSpc>
              <a:spcBef>
                <a:spcPts val="0"/>
              </a:spcBef>
              <a:spcAft>
                <a:spcPts val="0"/>
              </a:spcAft>
              <a:buNone/>
            </a:pPr>
            <a:r>
              <a:t/>
            </a:r>
            <a:endParaRPr b="0" i="0" sz="5399" u="none" cap="none" strike="noStrike">
              <a:solidFill>
                <a:srgbClr val="FFFFFF"/>
              </a:solidFill>
              <a:latin typeface="Arial"/>
              <a:ea typeface="Arial"/>
              <a:cs typeface="Arial"/>
              <a:sym typeface="Arial"/>
            </a:endParaRPr>
          </a:p>
          <a:p>
            <a:pPr indent="0" lvl="0" marL="0" marR="0" rtl="0" algn="l">
              <a:lnSpc>
                <a:spcPct val="139980"/>
              </a:lnSpc>
              <a:spcBef>
                <a:spcPts val="0"/>
              </a:spcBef>
              <a:spcAft>
                <a:spcPts val="0"/>
              </a:spcAft>
              <a:buNone/>
            </a:pPr>
            <a:r>
              <a:rPr b="0" i="0" lang="en-US" sz="5100" u="none" cap="none" strike="noStrike">
                <a:solidFill>
                  <a:srgbClr val="FFFFFF"/>
                </a:solidFill>
                <a:latin typeface="Arial"/>
                <a:ea typeface="Arial"/>
                <a:cs typeface="Arial"/>
                <a:sym typeface="Arial"/>
              </a:rPr>
              <a:t>What happened to them- did their relationships last?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81" name="Shape 181"/>
        <p:cNvGrpSpPr/>
        <p:nvPr/>
      </p:nvGrpSpPr>
      <p:grpSpPr>
        <a:xfrm>
          <a:off x="0" y="0"/>
          <a:ext cx="0" cy="0"/>
          <a:chOff x="0" y="0"/>
          <a:chExt cx="0" cy="0"/>
        </a:xfrm>
      </p:grpSpPr>
      <p:grpSp>
        <p:nvGrpSpPr>
          <p:cNvPr id="182" name="Google Shape;182;p9"/>
          <p:cNvGrpSpPr/>
          <p:nvPr/>
        </p:nvGrpSpPr>
        <p:grpSpPr>
          <a:xfrm>
            <a:off x="7322228" y="9611508"/>
            <a:ext cx="3643543" cy="586460"/>
            <a:chOff x="0" y="0"/>
            <a:chExt cx="4858058" cy="781947"/>
          </a:xfrm>
        </p:grpSpPr>
        <p:pic>
          <p:nvPicPr>
            <p:cNvPr id="183" name="Google Shape;183;p9"/>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184" name="Google Shape;184;p9"/>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185" name="Google Shape;185;p9"/>
          <p:cNvPicPr preferRelativeResize="0"/>
          <p:nvPr/>
        </p:nvPicPr>
        <p:blipFill rotWithShape="1">
          <a:blip r:embed="rId5">
            <a:alphaModFix/>
          </a:blip>
          <a:srcRect b="0" l="0" r="0" t="0"/>
          <a:stretch/>
        </p:blipFill>
        <p:spPr>
          <a:xfrm>
            <a:off x="13094924" y="0"/>
            <a:ext cx="7493275" cy="10441631"/>
          </a:xfrm>
          <a:prstGeom prst="rect">
            <a:avLst/>
          </a:prstGeom>
          <a:noFill/>
          <a:ln>
            <a:noFill/>
          </a:ln>
        </p:spPr>
      </p:pic>
      <p:sp>
        <p:nvSpPr>
          <p:cNvPr id="186" name="Google Shape;186;p9"/>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9</a:t>
            </a:r>
            <a:endParaRPr/>
          </a:p>
        </p:txBody>
      </p:sp>
      <p:sp>
        <p:nvSpPr>
          <p:cNvPr id="187" name="Google Shape;187;p9"/>
          <p:cNvSpPr txBox="1"/>
          <p:nvPr/>
        </p:nvSpPr>
        <p:spPr>
          <a:xfrm>
            <a:off x="590140" y="419100"/>
            <a:ext cx="12211459" cy="8556188"/>
          </a:xfrm>
          <a:prstGeom prst="rect">
            <a:avLst/>
          </a:prstGeom>
          <a:noFill/>
          <a:ln>
            <a:noFill/>
          </a:ln>
        </p:spPr>
        <p:txBody>
          <a:bodyPr anchorCtr="0" anchor="t" bIns="0" lIns="0" spcFirstLastPara="1" rIns="0" wrap="square" tIns="0">
            <a:spAutoFit/>
          </a:bodyPr>
          <a:lstStyle/>
          <a:p>
            <a:pPr indent="0" lvl="0" marL="0" marR="0" rtl="0" algn="l">
              <a:lnSpc>
                <a:spcPct val="139970"/>
              </a:lnSpc>
              <a:spcBef>
                <a:spcPts val="0"/>
              </a:spcBef>
              <a:spcAft>
                <a:spcPts val="0"/>
              </a:spcAft>
              <a:buNone/>
            </a:pPr>
            <a:r>
              <a:rPr b="0" i="0" lang="en-US" sz="3400" u="none" cap="none" strike="noStrike">
                <a:solidFill>
                  <a:srgbClr val="F68712"/>
                </a:solidFill>
                <a:latin typeface="Arial"/>
                <a:ea typeface="Arial"/>
                <a:cs typeface="Arial"/>
                <a:sym typeface="Arial"/>
              </a:rPr>
              <a:t>Create your own soap opera couple- they can be of any gender, sexual orientation, culture or race. It's up to you. They are 16 at the start of the story.</a:t>
            </a:r>
            <a:endParaRPr/>
          </a:p>
          <a:p>
            <a:pPr indent="0" lvl="0" marL="0" marR="0" rtl="0" algn="l">
              <a:lnSpc>
                <a:spcPct val="139970"/>
              </a:lnSpc>
              <a:spcBef>
                <a:spcPts val="0"/>
              </a:spcBef>
              <a:spcAft>
                <a:spcPts val="0"/>
              </a:spcAft>
              <a:buNone/>
            </a:pPr>
            <a:r>
              <a:t/>
            </a:r>
            <a:endParaRPr b="0" i="0" sz="3400" u="none" cap="none" strike="noStrike">
              <a:solidFill>
                <a:srgbClr val="F68712"/>
              </a:solidFill>
              <a:latin typeface="Arial"/>
              <a:ea typeface="Arial"/>
              <a:cs typeface="Arial"/>
              <a:sym typeface="Arial"/>
            </a:endParaRPr>
          </a:p>
          <a:p>
            <a:pPr indent="0" lvl="0" marL="0" marR="0" rtl="0" algn="l">
              <a:lnSpc>
                <a:spcPct val="139970"/>
              </a:lnSpc>
              <a:spcBef>
                <a:spcPts val="0"/>
              </a:spcBef>
              <a:spcAft>
                <a:spcPts val="0"/>
              </a:spcAft>
              <a:buNone/>
            </a:pPr>
            <a:r>
              <a:rPr b="0" i="0" lang="en-US" sz="3400" u="none" cap="none" strike="noStrike">
                <a:solidFill>
                  <a:srgbClr val="F68712"/>
                </a:solidFill>
                <a:latin typeface="Arial"/>
                <a:ea typeface="Arial"/>
                <a:cs typeface="Arial"/>
                <a:sym typeface="Arial"/>
              </a:rPr>
              <a:t>You'll then take them through the different stages of their relationship.</a:t>
            </a:r>
            <a:endParaRPr/>
          </a:p>
          <a:p>
            <a:pPr indent="0" lvl="0" marL="0" marR="0" rtl="0" algn="l">
              <a:lnSpc>
                <a:spcPct val="139970"/>
              </a:lnSpc>
              <a:spcBef>
                <a:spcPts val="0"/>
              </a:spcBef>
              <a:spcAft>
                <a:spcPts val="0"/>
              </a:spcAft>
              <a:buNone/>
            </a:pPr>
            <a:r>
              <a:t/>
            </a:r>
            <a:endParaRPr b="0" i="0" sz="3400" u="none" cap="none" strike="noStrike">
              <a:solidFill>
                <a:srgbClr val="F68712"/>
              </a:solidFill>
              <a:latin typeface="Arial"/>
              <a:ea typeface="Arial"/>
              <a:cs typeface="Arial"/>
              <a:sym typeface="Arial"/>
            </a:endParaRPr>
          </a:p>
          <a:p>
            <a:pPr indent="0" lvl="0" marL="0" marR="0" rtl="0" algn="l">
              <a:lnSpc>
                <a:spcPct val="139970"/>
              </a:lnSpc>
              <a:spcBef>
                <a:spcPts val="0"/>
              </a:spcBef>
              <a:spcAft>
                <a:spcPts val="0"/>
              </a:spcAft>
              <a:buNone/>
            </a:pPr>
            <a:r>
              <a:rPr b="0" i="0" lang="en-US" sz="3400" u="none" cap="none" strike="noStrike">
                <a:solidFill>
                  <a:srgbClr val="F68712"/>
                </a:solidFill>
                <a:latin typeface="Arial"/>
                <a:ea typeface="Arial"/>
                <a:cs typeface="Arial"/>
                <a:sym typeface="Arial"/>
              </a:rPr>
              <a:t>You can put the 'threat' or 'challenge' to their relationship anywhere you like in the story- but they must work through the problem and stay together.</a:t>
            </a:r>
            <a:endParaRPr/>
          </a:p>
          <a:p>
            <a:pPr indent="0" lvl="0" marL="0" marR="0" rtl="0" algn="l">
              <a:lnSpc>
                <a:spcPct val="131735"/>
              </a:lnSpc>
              <a:spcBef>
                <a:spcPts val="0"/>
              </a:spcBef>
              <a:spcAft>
                <a:spcPts val="0"/>
              </a:spcAft>
              <a:buNone/>
            </a:pPr>
            <a:r>
              <a:t/>
            </a:r>
            <a:endParaRPr b="0" i="0" sz="3400" u="none" cap="none" strike="noStrike">
              <a:solidFill>
                <a:srgbClr val="F68712"/>
              </a:solidFill>
              <a:latin typeface="Arial"/>
              <a:ea typeface="Arial"/>
              <a:cs typeface="Arial"/>
              <a:sym typeface="Arial"/>
            </a:endParaRPr>
          </a:p>
          <a:p>
            <a:pPr indent="0" lvl="0" marL="0" marR="0" rtl="0" algn="l">
              <a:lnSpc>
                <a:spcPct val="139970"/>
              </a:lnSpc>
              <a:spcBef>
                <a:spcPts val="0"/>
              </a:spcBef>
              <a:spcAft>
                <a:spcPts val="0"/>
              </a:spcAft>
              <a:buNone/>
            </a:pPr>
            <a:r>
              <a:rPr b="0" i="0" lang="en-US" sz="3400" u="none" cap="none" strike="noStrike">
                <a:solidFill>
                  <a:srgbClr val="F68712"/>
                </a:solidFill>
                <a:latin typeface="Arial"/>
                <a:ea typeface="Arial"/>
                <a:cs typeface="Arial"/>
                <a:sym typeface="Arial"/>
              </a:rPr>
              <a:t>The next few slides will guide you through your story creation. You'll only have a minute or so in between slides so think quickly and write your story in note form.</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xEl>
                                              <p:pRg end="0" st="0"/>
                                            </p:txEl>
                                          </p:spTgt>
                                        </p:tgtEl>
                                        <p:attrNameLst>
                                          <p:attrName>style.visibility</p:attrName>
                                        </p:attrNameLst>
                                      </p:cBhvr>
                                      <p:to>
                                        <p:strVal val="visible"/>
                                      </p:to>
                                    </p:set>
                                    <p:animEffect filter="fade" transition="in">
                                      <p:cBhvr>
                                        <p:cTn dur="2000"/>
                                        <p:tgtEl>
                                          <p:spTgt spid="18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xEl>
                                              <p:pRg end="1" st="1"/>
                                            </p:txEl>
                                          </p:spTgt>
                                        </p:tgtEl>
                                        <p:attrNameLst>
                                          <p:attrName>style.visibility</p:attrName>
                                        </p:attrNameLst>
                                      </p:cBhvr>
                                      <p:to>
                                        <p:strVal val="visible"/>
                                      </p:to>
                                    </p:set>
                                    <p:animEffect filter="fade" transition="in">
                                      <p:cBhvr>
                                        <p:cTn dur="2000"/>
                                        <p:tgtEl>
                                          <p:spTgt spid="18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xEl>
                                              <p:pRg end="2" st="2"/>
                                            </p:txEl>
                                          </p:spTgt>
                                        </p:tgtEl>
                                        <p:attrNameLst>
                                          <p:attrName>style.visibility</p:attrName>
                                        </p:attrNameLst>
                                      </p:cBhvr>
                                      <p:to>
                                        <p:strVal val="visible"/>
                                      </p:to>
                                    </p:set>
                                    <p:animEffect filter="fade" transition="in">
                                      <p:cBhvr>
                                        <p:cTn dur="2000"/>
                                        <p:tgtEl>
                                          <p:spTgt spid="18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xEl>
                                              <p:pRg end="3" st="3"/>
                                            </p:txEl>
                                          </p:spTgt>
                                        </p:tgtEl>
                                        <p:attrNameLst>
                                          <p:attrName>style.visibility</p:attrName>
                                        </p:attrNameLst>
                                      </p:cBhvr>
                                      <p:to>
                                        <p:strVal val="visible"/>
                                      </p:to>
                                    </p:set>
                                    <p:animEffect filter="fade" transition="in">
                                      <p:cBhvr>
                                        <p:cTn dur="2000"/>
                                        <p:tgtEl>
                                          <p:spTgt spid="18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xEl>
                                              <p:pRg end="4" st="4"/>
                                            </p:txEl>
                                          </p:spTgt>
                                        </p:tgtEl>
                                        <p:attrNameLst>
                                          <p:attrName>style.visibility</p:attrName>
                                        </p:attrNameLst>
                                      </p:cBhvr>
                                      <p:to>
                                        <p:strVal val="visible"/>
                                      </p:to>
                                    </p:set>
                                    <p:animEffect filter="fade" transition="in">
                                      <p:cBhvr>
                                        <p:cTn dur="2000"/>
                                        <p:tgtEl>
                                          <p:spTgt spid="187">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xEl>
                                              <p:pRg end="5" st="5"/>
                                            </p:txEl>
                                          </p:spTgt>
                                        </p:tgtEl>
                                        <p:attrNameLst>
                                          <p:attrName>style.visibility</p:attrName>
                                        </p:attrNameLst>
                                      </p:cBhvr>
                                      <p:to>
                                        <p:strVal val="visible"/>
                                      </p:to>
                                    </p:set>
                                    <p:animEffect filter="fade" transition="in">
                                      <p:cBhvr>
                                        <p:cTn dur="2000"/>
                                        <p:tgtEl>
                                          <p:spTgt spid="187">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xEl>
                                              <p:pRg end="6" st="6"/>
                                            </p:txEl>
                                          </p:spTgt>
                                        </p:tgtEl>
                                        <p:attrNameLst>
                                          <p:attrName>style.visibility</p:attrName>
                                        </p:attrNameLst>
                                      </p:cBhvr>
                                      <p:to>
                                        <p:strVal val="visible"/>
                                      </p:to>
                                    </p:set>
                                    <p:animEffect filter="fade" transition="in">
                                      <p:cBhvr>
                                        <p:cTn dur="2000"/>
                                        <p:tgtEl>
                                          <p:spTgt spid="187">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91" name="Shape 191"/>
        <p:cNvGrpSpPr/>
        <p:nvPr/>
      </p:nvGrpSpPr>
      <p:grpSpPr>
        <a:xfrm>
          <a:off x="0" y="0"/>
          <a:ext cx="0" cy="0"/>
          <a:chOff x="0" y="0"/>
          <a:chExt cx="0" cy="0"/>
        </a:xfrm>
      </p:grpSpPr>
      <p:grpSp>
        <p:nvGrpSpPr>
          <p:cNvPr id="192" name="Google Shape;192;p10"/>
          <p:cNvGrpSpPr/>
          <p:nvPr/>
        </p:nvGrpSpPr>
        <p:grpSpPr>
          <a:xfrm>
            <a:off x="7322228" y="9611508"/>
            <a:ext cx="3643543" cy="586460"/>
            <a:chOff x="0" y="0"/>
            <a:chExt cx="4858058" cy="781947"/>
          </a:xfrm>
        </p:grpSpPr>
        <p:pic>
          <p:nvPicPr>
            <p:cNvPr id="193" name="Google Shape;193;p10"/>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194" name="Google Shape;194;p10"/>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sp>
        <p:nvSpPr>
          <p:cNvPr id="195" name="Google Shape;195;p10"/>
          <p:cNvSpPr txBox="1"/>
          <p:nvPr/>
        </p:nvSpPr>
        <p:spPr>
          <a:xfrm>
            <a:off x="590141" y="627669"/>
            <a:ext cx="11962868" cy="6639791"/>
          </a:xfrm>
          <a:prstGeom prst="rect">
            <a:avLst/>
          </a:prstGeom>
          <a:noFill/>
          <a:ln>
            <a:noFill/>
          </a:ln>
        </p:spPr>
        <p:txBody>
          <a:bodyPr anchorCtr="0" anchor="t" bIns="0" lIns="0" spcFirstLastPara="1" rIns="0" wrap="square" tIns="0">
            <a:spAutoFit/>
          </a:bodyPr>
          <a:lstStyle/>
          <a:p>
            <a:pPr indent="0" lvl="0" marL="0" marR="0" rtl="0" algn="l">
              <a:lnSpc>
                <a:spcPct val="139979"/>
              </a:lnSpc>
              <a:spcBef>
                <a:spcPts val="0"/>
              </a:spcBef>
              <a:spcAft>
                <a:spcPts val="0"/>
              </a:spcAft>
              <a:buNone/>
            </a:pPr>
            <a:r>
              <a:rPr b="0" i="0" lang="en-US" sz="4800" u="none" cap="none" strike="noStrike">
                <a:solidFill>
                  <a:srgbClr val="F68712"/>
                </a:solidFill>
                <a:latin typeface="Arial"/>
                <a:ea typeface="Arial"/>
                <a:cs typeface="Arial"/>
                <a:sym typeface="Arial"/>
              </a:rPr>
              <a:t>The crush or infatuation</a:t>
            </a:r>
            <a:endParaRPr/>
          </a:p>
          <a:p>
            <a:pPr indent="0" lvl="0" marL="0" marR="0" rtl="0" algn="l">
              <a:lnSpc>
                <a:spcPct val="99145"/>
              </a:lnSpc>
              <a:spcBef>
                <a:spcPts val="0"/>
              </a:spcBef>
              <a:spcAft>
                <a:spcPts val="0"/>
              </a:spcAft>
              <a:buNone/>
            </a:pPr>
            <a:r>
              <a:t/>
            </a:r>
            <a:endParaRPr b="0" i="0" sz="4800" u="none" cap="none" strike="noStrike">
              <a:solidFill>
                <a:srgbClr val="F68712"/>
              </a:solidFill>
              <a:latin typeface="Arial"/>
              <a:ea typeface="Arial"/>
              <a:cs typeface="Arial"/>
              <a:sym typeface="Arial"/>
            </a:endParaRPr>
          </a:p>
          <a:p>
            <a:pPr indent="0" lvl="0" marL="0" marR="0" rtl="0" algn="l">
              <a:lnSpc>
                <a:spcPct val="140009"/>
              </a:lnSpc>
              <a:spcBef>
                <a:spcPts val="0"/>
              </a:spcBef>
              <a:spcAft>
                <a:spcPts val="0"/>
              </a:spcAft>
              <a:buNone/>
            </a:pPr>
            <a:r>
              <a:rPr b="0" i="0" lang="en-US" sz="4199" u="none" cap="none" strike="noStrike">
                <a:solidFill>
                  <a:srgbClr val="000000"/>
                </a:solidFill>
                <a:latin typeface="Arial"/>
                <a:ea typeface="Arial"/>
                <a:cs typeface="Arial"/>
                <a:sym typeface="Arial"/>
              </a:rPr>
              <a:t>Who fancied who?</a:t>
            </a:r>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rPr b="0" i="0" lang="en-US" sz="4199" u="none" cap="none" strike="noStrike">
                <a:solidFill>
                  <a:srgbClr val="000000"/>
                </a:solidFill>
                <a:latin typeface="Arial"/>
                <a:ea typeface="Arial"/>
                <a:cs typeface="Arial"/>
                <a:sym typeface="Arial"/>
              </a:rPr>
              <a:t>Where / how did they meet?</a:t>
            </a:r>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rPr b="0" i="0" lang="en-US" sz="4199" u="none" cap="none" strike="noStrike">
                <a:solidFill>
                  <a:srgbClr val="000000"/>
                </a:solidFill>
                <a:latin typeface="Arial"/>
                <a:ea typeface="Arial"/>
                <a:cs typeface="Arial"/>
                <a:sym typeface="Arial"/>
              </a:rPr>
              <a:t>How did they eventually get together?</a:t>
            </a:r>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33"/>
              </a:lnSpc>
              <a:spcBef>
                <a:spcPts val="0"/>
              </a:spcBef>
              <a:spcAft>
                <a:spcPts val="0"/>
              </a:spcAft>
              <a:buNone/>
            </a:pPr>
            <a:r>
              <a:t/>
            </a:r>
            <a:endParaRPr b="0" i="0" sz="4199" u="none" cap="none" strike="noStrike">
              <a:solidFill>
                <a:srgbClr val="000000"/>
              </a:solidFill>
              <a:latin typeface="Arial"/>
              <a:ea typeface="Arial"/>
              <a:cs typeface="Arial"/>
              <a:sym typeface="Arial"/>
            </a:endParaRPr>
          </a:p>
        </p:txBody>
      </p:sp>
      <p:pic>
        <p:nvPicPr>
          <p:cNvPr id="196" name="Google Shape;196;p10"/>
          <p:cNvPicPr preferRelativeResize="0"/>
          <p:nvPr/>
        </p:nvPicPr>
        <p:blipFill rotWithShape="1">
          <a:blip r:embed="rId5">
            <a:alphaModFix/>
          </a:blip>
          <a:srcRect b="0" l="0" r="0" t="0"/>
          <a:stretch/>
        </p:blipFill>
        <p:spPr>
          <a:xfrm>
            <a:off x="12799886" y="0"/>
            <a:ext cx="5488114" cy="10287000"/>
          </a:xfrm>
          <a:prstGeom prst="rect">
            <a:avLst/>
          </a:prstGeom>
          <a:noFill/>
          <a:ln>
            <a:noFill/>
          </a:ln>
        </p:spPr>
      </p:pic>
      <p:sp>
        <p:nvSpPr>
          <p:cNvPr id="197" name="Google Shape;197;p10"/>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10</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01" name="Shape 201"/>
        <p:cNvGrpSpPr/>
        <p:nvPr/>
      </p:nvGrpSpPr>
      <p:grpSpPr>
        <a:xfrm>
          <a:off x="0" y="0"/>
          <a:ext cx="0" cy="0"/>
          <a:chOff x="0" y="0"/>
          <a:chExt cx="0" cy="0"/>
        </a:xfrm>
      </p:grpSpPr>
      <p:grpSp>
        <p:nvGrpSpPr>
          <p:cNvPr id="202" name="Google Shape;202;p11"/>
          <p:cNvGrpSpPr/>
          <p:nvPr/>
        </p:nvGrpSpPr>
        <p:grpSpPr>
          <a:xfrm>
            <a:off x="7322228" y="9611508"/>
            <a:ext cx="3643543" cy="586460"/>
            <a:chOff x="0" y="0"/>
            <a:chExt cx="4858058" cy="781947"/>
          </a:xfrm>
        </p:grpSpPr>
        <p:pic>
          <p:nvPicPr>
            <p:cNvPr id="203" name="Google Shape;203;p11"/>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04" name="Google Shape;204;p11"/>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205" name="Google Shape;205;p11"/>
          <p:cNvPicPr preferRelativeResize="0"/>
          <p:nvPr/>
        </p:nvPicPr>
        <p:blipFill rotWithShape="1">
          <a:blip r:embed="rId5">
            <a:alphaModFix/>
          </a:blip>
          <a:srcRect b="0" l="0" r="0" t="0"/>
          <a:stretch/>
        </p:blipFill>
        <p:spPr>
          <a:xfrm>
            <a:off x="12553009" y="0"/>
            <a:ext cx="12344400" cy="10197968"/>
          </a:xfrm>
          <a:prstGeom prst="rect">
            <a:avLst/>
          </a:prstGeom>
          <a:noFill/>
          <a:ln>
            <a:noFill/>
          </a:ln>
        </p:spPr>
      </p:pic>
      <p:sp>
        <p:nvSpPr>
          <p:cNvPr id="206" name="Google Shape;206;p11"/>
          <p:cNvSpPr txBox="1"/>
          <p:nvPr/>
        </p:nvSpPr>
        <p:spPr>
          <a:xfrm>
            <a:off x="590141" y="627669"/>
            <a:ext cx="11962868" cy="5150427"/>
          </a:xfrm>
          <a:prstGeom prst="rect">
            <a:avLst/>
          </a:prstGeom>
          <a:noFill/>
          <a:ln>
            <a:noFill/>
          </a:ln>
        </p:spPr>
        <p:txBody>
          <a:bodyPr anchorCtr="0" anchor="t" bIns="0" lIns="0" spcFirstLastPara="1" rIns="0" wrap="square" tIns="0">
            <a:spAutoFit/>
          </a:bodyPr>
          <a:lstStyle/>
          <a:p>
            <a:pPr indent="0" lvl="0" marL="0" marR="0" rtl="0" algn="l">
              <a:lnSpc>
                <a:spcPct val="140008"/>
              </a:lnSpc>
              <a:spcBef>
                <a:spcPts val="0"/>
              </a:spcBef>
              <a:spcAft>
                <a:spcPts val="0"/>
              </a:spcAft>
              <a:buNone/>
            </a:pPr>
            <a:r>
              <a:rPr b="0" i="0" lang="en-US" sz="4799" u="none" cap="none" strike="noStrike">
                <a:solidFill>
                  <a:srgbClr val="F68712"/>
                </a:solidFill>
                <a:latin typeface="Arial"/>
                <a:ea typeface="Arial"/>
                <a:cs typeface="Arial"/>
                <a:sym typeface="Arial"/>
              </a:rPr>
              <a:t>Loved up</a:t>
            </a:r>
            <a:endParaRPr/>
          </a:p>
          <a:p>
            <a:pPr indent="0" lvl="0" marL="0" marR="0" rtl="0" algn="l">
              <a:lnSpc>
                <a:spcPct val="99166"/>
              </a:lnSpc>
              <a:spcBef>
                <a:spcPts val="0"/>
              </a:spcBef>
              <a:spcAft>
                <a:spcPts val="0"/>
              </a:spcAft>
              <a:buNone/>
            </a:pPr>
            <a:r>
              <a:t/>
            </a:r>
            <a:endParaRPr b="0" i="0" sz="4799" u="none" cap="none" strike="noStrike">
              <a:solidFill>
                <a:srgbClr val="F68712"/>
              </a:solidFill>
              <a:latin typeface="Arial"/>
              <a:ea typeface="Arial"/>
              <a:cs typeface="Arial"/>
              <a:sym typeface="Arial"/>
            </a:endParaRPr>
          </a:p>
          <a:p>
            <a:pPr indent="0" lvl="0" marL="0" marR="0" rtl="0" algn="l">
              <a:lnSpc>
                <a:spcPct val="140009"/>
              </a:lnSpc>
              <a:spcBef>
                <a:spcPts val="0"/>
              </a:spcBef>
              <a:spcAft>
                <a:spcPts val="0"/>
              </a:spcAft>
              <a:buNone/>
            </a:pPr>
            <a:r>
              <a:rPr b="0" i="0" lang="en-US" sz="4199" u="none" cap="none" strike="noStrike">
                <a:solidFill>
                  <a:srgbClr val="000000"/>
                </a:solidFill>
                <a:latin typeface="Arial"/>
                <a:ea typeface="Arial"/>
                <a:cs typeface="Arial"/>
                <a:sym typeface="Arial"/>
              </a:rPr>
              <a:t>What do they most like about each other?</a:t>
            </a:r>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rPr b="0" i="0" lang="en-US" sz="4199" u="none" cap="none" strike="noStrike">
                <a:solidFill>
                  <a:srgbClr val="000000"/>
                </a:solidFill>
                <a:latin typeface="Arial"/>
                <a:ea typeface="Arial"/>
                <a:cs typeface="Arial"/>
                <a:sym typeface="Arial"/>
              </a:rPr>
              <a:t>How much time do they spend together?</a:t>
            </a:r>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33"/>
              </a:lnSpc>
              <a:spcBef>
                <a:spcPts val="0"/>
              </a:spcBef>
              <a:spcAft>
                <a:spcPts val="0"/>
              </a:spcAft>
              <a:buNone/>
            </a:pPr>
            <a:r>
              <a:t/>
            </a:r>
            <a:endParaRPr b="0" i="0" sz="4199" u="none" cap="none" strike="noStrike">
              <a:solidFill>
                <a:srgbClr val="000000"/>
              </a:solidFill>
              <a:latin typeface="Arial"/>
              <a:ea typeface="Arial"/>
              <a:cs typeface="Arial"/>
              <a:sym typeface="Arial"/>
            </a:endParaRPr>
          </a:p>
        </p:txBody>
      </p:sp>
      <p:sp>
        <p:nvSpPr>
          <p:cNvPr id="207" name="Google Shape;207;p11"/>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11</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11" name="Shape 211"/>
        <p:cNvGrpSpPr/>
        <p:nvPr/>
      </p:nvGrpSpPr>
      <p:grpSpPr>
        <a:xfrm>
          <a:off x="0" y="0"/>
          <a:ext cx="0" cy="0"/>
          <a:chOff x="0" y="0"/>
          <a:chExt cx="0" cy="0"/>
        </a:xfrm>
      </p:grpSpPr>
      <p:grpSp>
        <p:nvGrpSpPr>
          <p:cNvPr id="212" name="Google Shape;212;p12"/>
          <p:cNvGrpSpPr/>
          <p:nvPr/>
        </p:nvGrpSpPr>
        <p:grpSpPr>
          <a:xfrm>
            <a:off x="7322228" y="9611508"/>
            <a:ext cx="3643543" cy="586460"/>
            <a:chOff x="0" y="0"/>
            <a:chExt cx="4858058" cy="781947"/>
          </a:xfrm>
        </p:grpSpPr>
        <p:pic>
          <p:nvPicPr>
            <p:cNvPr id="213" name="Google Shape;213;p12"/>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14" name="Google Shape;214;p12"/>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215" name="Google Shape;215;p12"/>
          <p:cNvPicPr preferRelativeResize="0"/>
          <p:nvPr/>
        </p:nvPicPr>
        <p:blipFill rotWithShape="1">
          <a:blip r:embed="rId5">
            <a:alphaModFix/>
          </a:blip>
          <a:srcRect b="0" l="0" r="0" t="0"/>
          <a:stretch/>
        </p:blipFill>
        <p:spPr>
          <a:xfrm>
            <a:off x="12553009" y="0"/>
            <a:ext cx="10687758" cy="10287000"/>
          </a:xfrm>
          <a:prstGeom prst="rect">
            <a:avLst/>
          </a:prstGeom>
          <a:noFill/>
          <a:ln>
            <a:noFill/>
          </a:ln>
        </p:spPr>
      </p:pic>
      <p:sp>
        <p:nvSpPr>
          <p:cNvPr id="216" name="Google Shape;216;p12"/>
          <p:cNvSpPr txBox="1"/>
          <p:nvPr/>
        </p:nvSpPr>
        <p:spPr>
          <a:xfrm>
            <a:off x="590141" y="627669"/>
            <a:ext cx="11962868" cy="5895109"/>
          </a:xfrm>
          <a:prstGeom prst="rect">
            <a:avLst/>
          </a:prstGeom>
          <a:noFill/>
          <a:ln>
            <a:noFill/>
          </a:ln>
        </p:spPr>
        <p:txBody>
          <a:bodyPr anchorCtr="0" anchor="t" bIns="0" lIns="0" spcFirstLastPara="1" rIns="0" wrap="square" tIns="0">
            <a:spAutoFit/>
          </a:bodyPr>
          <a:lstStyle/>
          <a:p>
            <a:pPr indent="0" lvl="0" marL="0" marR="0" rtl="0" algn="l">
              <a:lnSpc>
                <a:spcPct val="140008"/>
              </a:lnSpc>
              <a:spcBef>
                <a:spcPts val="0"/>
              </a:spcBef>
              <a:spcAft>
                <a:spcPts val="0"/>
              </a:spcAft>
              <a:buNone/>
            </a:pPr>
            <a:r>
              <a:rPr b="0" i="0" lang="en-US" sz="4799" u="none" cap="none" strike="noStrike">
                <a:solidFill>
                  <a:srgbClr val="F68712"/>
                </a:solidFill>
                <a:latin typeface="Arial"/>
                <a:ea typeface="Arial"/>
                <a:cs typeface="Arial"/>
                <a:sym typeface="Arial"/>
              </a:rPr>
              <a:t>Pair bonding</a:t>
            </a:r>
            <a:endParaRPr/>
          </a:p>
          <a:p>
            <a:pPr indent="0" lvl="0" marL="0" marR="0" rtl="0" algn="l">
              <a:lnSpc>
                <a:spcPct val="99166"/>
              </a:lnSpc>
              <a:spcBef>
                <a:spcPts val="0"/>
              </a:spcBef>
              <a:spcAft>
                <a:spcPts val="0"/>
              </a:spcAft>
              <a:buNone/>
            </a:pPr>
            <a:r>
              <a:t/>
            </a:r>
            <a:endParaRPr b="0" i="0" sz="4799" u="none" cap="none" strike="noStrike">
              <a:solidFill>
                <a:srgbClr val="F68712"/>
              </a:solidFill>
              <a:latin typeface="Arial"/>
              <a:ea typeface="Arial"/>
              <a:cs typeface="Arial"/>
              <a:sym typeface="Arial"/>
            </a:endParaRPr>
          </a:p>
          <a:p>
            <a:pPr indent="0" lvl="0" marL="0" marR="0" rtl="0" algn="l">
              <a:lnSpc>
                <a:spcPct val="140033"/>
              </a:lnSpc>
              <a:spcBef>
                <a:spcPts val="0"/>
              </a:spcBef>
              <a:spcAft>
                <a:spcPts val="0"/>
              </a:spcAft>
              <a:buNone/>
            </a:pPr>
            <a:r>
              <a:rPr b="0" i="0" lang="en-US" sz="4199" u="none" cap="none" strike="noStrike">
                <a:solidFill>
                  <a:srgbClr val="000000"/>
                </a:solidFill>
                <a:latin typeface="Arial"/>
                <a:ea typeface="Arial"/>
                <a:cs typeface="Arial"/>
                <a:sym typeface="Arial"/>
              </a:rPr>
              <a:t>What's got 'deeper' about their relationship?</a:t>
            </a:r>
            <a:endParaRPr/>
          </a:p>
          <a:p>
            <a:pPr indent="0" lvl="0" marL="0" marR="0" rtl="0" algn="l">
              <a:lnSpc>
                <a:spcPct val="140033"/>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33"/>
              </a:lnSpc>
              <a:spcBef>
                <a:spcPts val="0"/>
              </a:spcBef>
              <a:spcAft>
                <a:spcPts val="0"/>
              </a:spcAft>
              <a:buNone/>
            </a:pPr>
            <a:r>
              <a:t/>
            </a:r>
            <a:endParaRPr b="0" i="0" sz="4199" u="none" cap="none" strike="noStrike">
              <a:solidFill>
                <a:srgbClr val="000000"/>
              </a:solidFill>
              <a:latin typeface="Arial"/>
              <a:ea typeface="Arial"/>
              <a:cs typeface="Arial"/>
              <a:sym typeface="Arial"/>
            </a:endParaRPr>
          </a:p>
        </p:txBody>
      </p:sp>
      <p:sp>
        <p:nvSpPr>
          <p:cNvPr id="217" name="Google Shape;217;p12"/>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12</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21" name="Shape 221"/>
        <p:cNvGrpSpPr/>
        <p:nvPr/>
      </p:nvGrpSpPr>
      <p:grpSpPr>
        <a:xfrm>
          <a:off x="0" y="0"/>
          <a:ext cx="0" cy="0"/>
          <a:chOff x="0" y="0"/>
          <a:chExt cx="0" cy="0"/>
        </a:xfrm>
      </p:grpSpPr>
      <p:grpSp>
        <p:nvGrpSpPr>
          <p:cNvPr id="222" name="Google Shape;222;p13"/>
          <p:cNvGrpSpPr/>
          <p:nvPr/>
        </p:nvGrpSpPr>
        <p:grpSpPr>
          <a:xfrm>
            <a:off x="7322228" y="9611508"/>
            <a:ext cx="3643543" cy="586460"/>
            <a:chOff x="0" y="0"/>
            <a:chExt cx="4858058" cy="781947"/>
          </a:xfrm>
        </p:grpSpPr>
        <p:pic>
          <p:nvPicPr>
            <p:cNvPr id="223" name="Google Shape;223;p13"/>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24" name="Google Shape;224;p13"/>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225" name="Google Shape;225;p13"/>
          <p:cNvPicPr preferRelativeResize="0"/>
          <p:nvPr/>
        </p:nvPicPr>
        <p:blipFill rotWithShape="1">
          <a:blip r:embed="rId5">
            <a:alphaModFix/>
          </a:blip>
          <a:srcRect b="0" l="0" r="0" t="0"/>
          <a:stretch/>
        </p:blipFill>
        <p:spPr>
          <a:xfrm>
            <a:off x="12553009" y="0"/>
            <a:ext cx="6509292" cy="10287000"/>
          </a:xfrm>
          <a:prstGeom prst="rect">
            <a:avLst/>
          </a:prstGeom>
          <a:noFill/>
          <a:ln>
            <a:noFill/>
          </a:ln>
        </p:spPr>
      </p:pic>
      <p:sp>
        <p:nvSpPr>
          <p:cNvPr id="226" name="Google Shape;226;p13"/>
          <p:cNvSpPr txBox="1"/>
          <p:nvPr/>
        </p:nvSpPr>
        <p:spPr>
          <a:xfrm>
            <a:off x="590141" y="650901"/>
            <a:ext cx="11962868" cy="5895109"/>
          </a:xfrm>
          <a:prstGeom prst="rect">
            <a:avLst/>
          </a:prstGeom>
          <a:noFill/>
          <a:ln>
            <a:noFill/>
          </a:ln>
        </p:spPr>
        <p:txBody>
          <a:bodyPr anchorCtr="0" anchor="t" bIns="0" lIns="0" spcFirstLastPara="1" rIns="0" wrap="square" tIns="0">
            <a:spAutoFit/>
          </a:bodyPr>
          <a:lstStyle/>
          <a:p>
            <a:pPr indent="0" lvl="0" marL="0" marR="0" rtl="0" algn="l">
              <a:lnSpc>
                <a:spcPct val="140008"/>
              </a:lnSpc>
              <a:spcBef>
                <a:spcPts val="0"/>
              </a:spcBef>
              <a:spcAft>
                <a:spcPts val="0"/>
              </a:spcAft>
              <a:buNone/>
            </a:pPr>
            <a:r>
              <a:rPr b="0" i="0" lang="en-US" sz="4799" u="none" cap="none" strike="noStrike">
                <a:solidFill>
                  <a:srgbClr val="F68712"/>
                </a:solidFill>
                <a:latin typeface="Arial"/>
                <a:ea typeface="Arial"/>
                <a:cs typeface="Arial"/>
                <a:sym typeface="Arial"/>
              </a:rPr>
              <a:t>Forever and ever</a:t>
            </a:r>
            <a:endParaRPr/>
          </a:p>
          <a:p>
            <a:pPr indent="0" lvl="0" marL="0" marR="0" rtl="0" algn="l">
              <a:lnSpc>
                <a:spcPct val="99166"/>
              </a:lnSpc>
              <a:spcBef>
                <a:spcPts val="0"/>
              </a:spcBef>
              <a:spcAft>
                <a:spcPts val="0"/>
              </a:spcAft>
              <a:buNone/>
            </a:pPr>
            <a:r>
              <a:t/>
            </a:r>
            <a:endParaRPr b="0" i="0" sz="4799" u="none" cap="none" strike="noStrike">
              <a:solidFill>
                <a:srgbClr val="F68712"/>
              </a:solidFill>
              <a:latin typeface="Arial"/>
              <a:ea typeface="Arial"/>
              <a:cs typeface="Arial"/>
              <a:sym typeface="Arial"/>
            </a:endParaRPr>
          </a:p>
          <a:p>
            <a:pPr indent="0" lvl="0" marL="0" marR="0" rtl="0" algn="l">
              <a:lnSpc>
                <a:spcPct val="140033"/>
              </a:lnSpc>
              <a:spcBef>
                <a:spcPts val="0"/>
              </a:spcBef>
              <a:spcAft>
                <a:spcPts val="0"/>
              </a:spcAft>
              <a:buNone/>
            </a:pPr>
            <a:r>
              <a:rPr b="0" i="0" lang="en-US" sz="4199" u="none" cap="none" strike="noStrike">
                <a:solidFill>
                  <a:srgbClr val="000000"/>
                </a:solidFill>
                <a:latin typeface="Arial"/>
                <a:ea typeface="Arial"/>
                <a:cs typeface="Arial"/>
                <a:sym typeface="Arial"/>
              </a:rPr>
              <a:t>What long term commitments have they made to each other?</a:t>
            </a:r>
            <a:endParaRPr/>
          </a:p>
          <a:p>
            <a:pPr indent="0" lvl="0" marL="0" marR="0" rtl="0" algn="l">
              <a:lnSpc>
                <a:spcPct val="140033"/>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33"/>
              </a:lnSpc>
              <a:spcBef>
                <a:spcPts val="0"/>
              </a:spcBef>
              <a:spcAft>
                <a:spcPts val="0"/>
              </a:spcAft>
              <a:buNone/>
            </a:pPr>
            <a:r>
              <a:t/>
            </a:r>
            <a:endParaRPr b="0" i="0" sz="4199" u="none" cap="none" strike="noStrike">
              <a:solidFill>
                <a:srgbClr val="000000"/>
              </a:solidFill>
              <a:latin typeface="Arial"/>
              <a:ea typeface="Arial"/>
              <a:cs typeface="Arial"/>
              <a:sym typeface="Arial"/>
            </a:endParaRPr>
          </a:p>
        </p:txBody>
      </p:sp>
      <p:sp>
        <p:nvSpPr>
          <p:cNvPr id="227" name="Google Shape;227;p13"/>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13</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31" name="Shape 231"/>
        <p:cNvGrpSpPr/>
        <p:nvPr/>
      </p:nvGrpSpPr>
      <p:grpSpPr>
        <a:xfrm>
          <a:off x="0" y="0"/>
          <a:ext cx="0" cy="0"/>
          <a:chOff x="0" y="0"/>
          <a:chExt cx="0" cy="0"/>
        </a:xfrm>
      </p:grpSpPr>
      <p:grpSp>
        <p:nvGrpSpPr>
          <p:cNvPr id="232" name="Google Shape;232;p14"/>
          <p:cNvGrpSpPr/>
          <p:nvPr/>
        </p:nvGrpSpPr>
        <p:grpSpPr>
          <a:xfrm>
            <a:off x="7322228" y="9611508"/>
            <a:ext cx="3643543" cy="586460"/>
            <a:chOff x="0" y="0"/>
            <a:chExt cx="4858058" cy="781947"/>
          </a:xfrm>
        </p:grpSpPr>
        <p:pic>
          <p:nvPicPr>
            <p:cNvPr id="233" name="Google Shape;233;p14"/>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34" name="Google Shape;234;p14"/>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235" name="Google Shape;235;p14"/>
          <p:cNvPicPr preferRelativeResize="0"/>
          <p:nvPr/>
        </p:nvPicPr>
        <p:blipFill rotWithShape="1">
          <a:blip r:embed="rId5">
            <a:alphaModFix/>
          </a:blip>
          <a:srcRect b="0" l="0" r="0" t="0"/>
          <a:stretch/>
        </p:blipFill>
        <p:spPr>
          <a:xfrm>
            <a:off x="11221325" y="0"/>
            <a:ext cx="9512337" cy="10287000"/>
          </a:xfrm>
          <a:prstGeom prst="rect">
            <a:avLst/>
          </a:prstGeom>
          <a:noFill/>
          <a:ln>
            <a:noFill/>
          </a:ln>
        </p:spPr>
      </p:pic>
      <p:sp>
        <p:nvSpPr>
          <p:cNvPr id="236" name="Google Shape;236;p14"/>
          <p:cNvSpPr txBox="1"/>
          <p:nvPr/>
        </p:nvSpPr>
        <p:spPr>
          <a:xfrm>
            <a:off x="590141" y="650901"/>
            <a:ext cx="10375631" cy="6712671"/>
          </a:xfrm>
          <a:prstGeom prst="rect">
            <a:avLst/>
          </a:prstGeom>
          <a:noFill/>
          <a:ln>
            <a:noFill/>
          </a:ln>
        </p:spPr>
        <p:txBody>
          <a:bodyPr anchorCtr="0" anchor="t" bIns="0" lIns="0" spcFirstLastPara="1" rIns="0" wrap="square" tIns="0">
            <a:spAutoFit/>
          </a:bodyPr>
          <a:lstStyle/>
          <a:p>
            <a:pPr indent="0" lvl="0" marL="0" marR="0" rtl="0" algn="l">
              <a:lnSpc>
                <a:spcPct val="140008"/>
              </a:lnSpc>
              <a:spcBef>
                <a:spcPts val="0"/>
              </a:spcBef>
              <a:spcAft>
                <a:spcPts val="0"/>
              </a:spcAft>
              <a:buNone/>
            </a:pPr>
            <a:r>
              <a:rPr b="0" i="0" lang="en-US" sz="4799" u="none" cap="none" strike="noStrike">
                <a:solidFill>
                  <a:srgbClr val="F68712"/>
                </a:solidFill>
                <a:latin typeface="Arial"/>
                <a:ea typeface="Arial"/>
                <a:cs typeface="Arial"/>
                <a:sym typeface="Arial"/>
              </a:rPr>
              <a:t>Deep and meaningful</a:t>
            </a:r>
            <a:endParaRPr/>
          </a:p>
          <a:p>
            <a:pPr indent="0" lvl="0" marL="0" marR="0" rtl="0" algn="l">
              <a:lnSpc>
                <a:spcPct val="99166"/>
              </a:lnSpc>
              <a:spcBef>
                <a:spcPts val="0"/>
              </a:spcBef>
              <a:spcAft>
                <a:spcPts val="0"/>
              </a:spcAft>
              <a:buNone/>
            </a:pPr>
            <a:r>
              <a:t/>
            </a:r>
            <a:endParaRPr b="0" i="0" sz="4799" u="none" cap="none" strike="noStrike">
              <a:solidFill>
                <a:srgbClr val="F68712"/>
              </a:solidFill>
              <a:latin typeface="Arial"/>
              <a:ea typeface="Arial"/>
              <a:cs typeface="Arial"/>
              <a:sym typeface="Arial"/>
            </a:endParaRPr>
          </a:p>
          <a:p>
            <a:pPr indent="0" lvl="0" marL="0" marR="0" rtl="0" algn="l">
              <a:lnSpc>
                <a:spcPct val="140000"/>
              </a:lnSpc>
              <a:spcBef>
                <a:spcPts val="0"/>
              </a:spcBef>
              <a:spcAft>
                <a:spcPts val="0"/>
              </a:spcAft>
              <a:buNone/>
            </a:pPr>
            <a:r>
              <a:rPr b="0" i="0" lang="en-US" sz="4200" u="none" cap="none" strike="noStrike">
                <a:solidFill>
                  <a:srgbClr val="000000"/>
                </a:solidFill>
                <a:latin typeface="Arial"/>
                <a:ea typeface="Arial"/>
                <a:cs typeface="Arial"/>
                <a:sym typeface="Arial"/>
              </a:rPr>
              <a:t>What are the positives of their relationship now they have been together for many years?</a:t>
            </a:r>
            <a:endParaRPr/>
          </a:p>
          <a:p>
            <a:pPr indent="0" lvl="0" marL="0" marR="0" rtl="0" algn="l">
              <a:lnSpc>
                <a:spcPct val="172992"/>
              </a:lnSpc>
              <a:spcBef>
                <a:spcPts val="0"/>
              </a:spcBef>
              <a:spcAft>
                <a:spcPts val="0"/>
              </a:spcAft>
              <a:buNone/>
            </a:pPr>
            <a:r>
              <a:t/>
            </a:r>
            <a:endParaRPr b="0" i="0" sz="3399" u="none" cap="none" strike="noStrike">
              <a:solidFill>
                <a:srgbClr val="000000"/>
              </a:solidFill>
              <a:latin typeface="Arial"/>
              <a:ea typeface="Arial"/>
              <a:cs typeface="Arial"/>
              <a:sym typeface="Arial"/>
            </a:endParaRPr>
          </a:p>
          <a:p>
            <a:pPr indent="0" lvl="0" marL="0" marR="0" rtl="0" algn="l">
              <a:lnSpc>
                <a:spcPct val="172962"/>
              </a:lnSpc>
              <a:spcBef>
                <a:spcPts val="0"/>
              </a:spcBef>
              <a:spcAft>
                <a:spcPts val="0"/>
              </a:spcAft>
              <a:buNone/>
            </a:pPr>
            <a:r>
              <a:t/>
            </a:r>
            <a:endParaRPr b="0" i="0" sz="3399" u="none" cap="none" strike="noStrike">
              <a:solidFill>
                <a:srgbClr val="000000"/>
              </a:solidFill>
              <a:latin typeface="Arial"/>
              <a:ea typeface="Arial"/>
              <a:cs typeface="Arial"/>
              <a:sym typeface="Arial"/>
            </a:endParaRPr>
          </a:p>
          <a:p>
            <a:pPr indent="0" lvl="0" marL="0" marR="0" rtl="0" algn="l">
              <a:lnSpc>
                <a:spcPct val="172962"/>
              </a:lnSpc>
              <a:spcBef>
                <a:spcPts val="0"/>
              </a:spcBef>
              <a:spcAft>
                <a:spcPts val="0"/>
              </a:spcAft>
              <a:buNone/>
            </a:pPr>
            <a:r>
              <a:t/>
            </a:r>
            <a:endParaRPr b="0" i="0" sz="3399" u="none" cap="none" strike="noStrike">
              <a:solidFill>
                <a:srgbClr val="000000"/>
              </a:solidFill>
              <a:latin typeface="Arial"/>
              <a:ea typeface="Arial"/>
              <a:cs typeface="Arial"/>
              <a:sym typeface="Arial"/>
            </a:endParaRPr>
          </a:p>
          <a:p>
            <a:pPr indent="0" lvl="0" marL="0" marR="0" rtl="0" algn="l">
              <a:lnSpc>
                <a:spcPct val="172992"/>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
        <p:nvSpPr>
          <p:cNvPr id="237" name="Google Shape;237;p14"/>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14</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41" name="Shape 241"/>
        <p:cNvGrpSpPr/>
        <p:nvPr/>
      </p:nvGrpSpPr>
      <p:grpSpPr>
        <a:xfrm>
          <a:off x="0" y="0"/>
          <a:ext cx="0" cy="0"/>
          <a:chOff x="0" y="0"/>
          <a:chExt cx="0" cy="0"/>
        </a:xfrm>
      </p:grpSpPr>
      <p:grpSp>
        <p:nvGrpSpPr>
          <p:cNvPr id="242" name="Google Shape;242;p15"/>
          <p:cNvGrpSpPr/>
          <p:nvPr/>
        </p:nvGrpSpPr>
        <p:grpSpPr>
          <a:xfrm>
            <a:off x="7322228" y="9611508"/>
            <a:ext cx="3643543" cy="586460"/>
            <a:chOff x="0" y="0"/>
            <a:chExt cx="4858058" cy="781947"/>
          </a:xfrm>
        </p:grpSpPr>
        <p:pic>
          <p:nvPicPr>
            <p:cNvPr id="243" name="Google Shape;243;p15"/>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44" name="Google Shape;244;p15"/>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245" name="Google Shape;245;p15"/>
          <p:cNvPicPr preferRelativeResize="0"/>
          <p:nvPr/>
        </p:nvPicPr>
        <p:blipFill rotWithShape="1">
          <a:blip r:embed="rId5">
            <a:alphaModFix/>
          </a:blip>
          <a:srcRect b="0" l="0" r="0" t="0"/>
          <a:stretch/>
        </p:blipFill>
        <p:spPr>
          <a:xfrm>
            <a:off x="11411073" y="0"/>
            <a:ext cx="9533276" cy="10439372"/>
          </a:xfrm>
          <a:prstGeom prst="rect">
            <a:avLst/>
          </a:prstGeom>
          <a:noFill/>
          <a:ln>
            <a:noFill/>
          </a:ln>
        </p:spPr>
      </p:pic>
      <p:sp>
        <p:nvSpPr>
          <p:cNvPr id="246" name="Google Shape;246;p15"/>
          <p:cNvSpPr txBox="1"/>
          <p:nvPr/>
        </p:nvSpPr>
        <p:spPr>
          <a:xfrm>
            <a:off x="590141" y="650901"/>
            <a:ext cx="10375631" cy="9013365"/>
          </a:xfrm>
          <a:prstGeom prst="rect">
            <a:avLst/>
          </a:prstGeom>
          <a:noFill/>
          <a:ln>
            <a:noFill/>
          </a:ln>
        </p:spPr>
        <p:txBody>
          <a:bodyPr anchorCtr="0" anchor="t" bIns="0" lIns="0" spcFirstLastPara="1" rIns="0" wrap="square" tIns="0">
            <a:spAutoFit/>
          </a:bodyPr>
          <a:lstStyle/>
          <a:p>
            <a:pPr indent="0" lvl="0" marL="0" marR="0" rtl="0" algn="l">
              <a:lnSpc>
                <a:spcPct val="140008"/>
              </a:lnSpc>
              <a:spcBef>
                <a:spcPts val="0"/>
              </a:spcBef>
              <a:spcAft>
                <a:spcPts val="0"/>
              </a:spcAft>
              <a:buNone/>
            </a:pPr>
            <a:r>
              <a:rPr b="0" i="0" lang="en-US" sz="4799" u="none" cap="none" strike="noStrike">
                <a:solidFill>
                  <a:srgbClr val="F68712"/>
                </a:solidFill>
                <a:latin typeface="Arial"/>
                <a:ea typeface="Arial"/>
                <a:cs typeface="Arial"/>
                <a:sym typeface="Arial"/>
              </a:rPr>
              <a:t>Threat or challenge</a:t>
            </a:r>
            <a:endParaRPr/>
          </a:p>
          <a:p>
            <a:pPr indent="0" lvl="0" marL="0" marR="0" rtl="0" algn="l">
              <a:lnSpc>
                <a:spcPct val="99166"/>
              </a:lnSpc>
              <a:spcBef>
                <a:spcPts val="0"/>
              </a:spcBef>
              <a:spcAft>
                <a:spcPts val="0"/>
              </a:spcAft>
              <a:buNone/>
            </a:pPr>
            <a:r>
              <a:t/>
            </a:r>
            <a:endParaRPr b="0" i="0" sz="4799" u="none" cap="none" strike="noStrike">
              <a:solidFill>
                <a:srgbClr val="F68712"/>
              </a:solidFill>
              <a:latin typeface="Arial"/>
              <a:ea typeface="Arial"/>
              <a:cs typeface="Arial"/>
              <a:sym typeface="Arial"/>
            </a:endParaRPr>
          </a:p>
          <a:p>
            <a:pPr indent="0" lvl="0" marL="0" marR="0" rtl="0" algn="l">
              <a:lnSpc>
                <a:spcPct val="140000"/>
              </a:lnSpc>
              <a:spcBef>
                <a:spcPts val="0"/>
              </a:spcBef>
              <a:spcAft>
                <a:spcPts val="0"/>
              </a:spcAft>
              <a:buNone/>
            </a:pPr>
            <a:r>
              <a:rPr b="0" i="0" lang="en-US" sz="4200" u="none" cap="none" strike="noStrike">
                <a:solidFill>
                  <a:srgbClr val="000000"/>
                </a:solidFill>
                <a:latin typeface="Arial"/>
                <a:ea typeface="Arial"/>
                <a:cs typeface="Arial"/>
                <a:sym typeface="Arial"/>
              </a:rPr>
              <a:t>If you haven't included a threat or challenge in their relationship- go back and put one in.</a:t>
            </a:r>
            <a:endParaRPr/>
          </a:p>
          <a:p>
            <a:pPr indent="0" lvl="0" marL="0" marR="0" rtl="0" algn="l">
              <a:lnSpc>
                <a:spcPct val="140000"/>
              </a:lnSpc>
              <a:spcBef>
                <a:spcPts val="0"/>
              </a:spcBef>
              <a:spcAft>
                <a:spcPts val="0"/>
              </a:spcAft>
              <a:buNone/>
            </a:pPr>
            <a:r>
              <a:t/>
            </a:r>
            <a:endParaRPr b="0" i="0" sz="4200" u="none" cap="none" strike="noStrike">
              <a:solidFill>
                <a:srgbClr val="000000"/>
              </a:solidFill>
              <a:latin typeface="Arial"/>
              <a:ea typeface="Arial"/>
              <a:cs typeface="Arial"/>
              <a:sym typeface="Arial"/>
            </a:endParaRPr>
          </a:p>
          <a:p>
            <a:pPr indent="0" lvl="0" marL="0" marR="0" rtl="0" algn="l">
              <a:lnSpc>
                <a:spcPct val="140000"/>
              </a:lnSpc>
              <a:spcBef>
                <a:spcPts val="0"/>
              </a:spcBef>
              <a:spcAft>
                <a:spcPts val="0"/>
              </a:spcAft>
              <a:buNone/>
            </a:pPr>
            <a:r>
              <a:rPr b="0" i="0" lang="en-US" sz="4200" u="none" cap="none" strike="noStrike">
                <a:solidFill>
                  <a:srgbClr val="000000"/>
                </a:solidFill>
                <a:latin typeface="Arial"/>
                <a:ea typeface="Arial"/>
                <a:cs typeface="Arial"/>
                <a:sym typeface="Arial"/>
              </a:rPr>
              <a:t>What is the threat and how did they overcome it?</a:t>
            </a:r>
            <a:endParaRPr/>
          </a:p>
          <a:p>
            <a:pPr indent="0" lvl="0" marL="0" marR="0" rtl="0" algn="l">
              <a:lnSpc>
                <a:spcPct val="140000"/>
              </a:lnSpc>
              <a:spcBef>
                <a:spcPts val="0"/>
              </a:spcBef>
              <a:spcAft>
                <a:spcPts val="0"/>
              </a:spcAft>
              <a:buNone/>
            </a:pPr>
            <a:r>
              <a:t/>
            </a:r>
            <a:endParaRPr b="0" i="0" sz="4200" u="none" cap="none" strike="noStrike">
              <a:solidFill>
                <a:srgbClr val="000000"/>
              </a:solidFill>
              <a:latin typeface="Arial"/>
              <a:ea typeface="Arial"/>
              <a:cs typeface="Arial"/>
              <a:sym typeface="Arial"/>
            </a:endParaRPr>
          </a:p>
          <a:p>
            <a:pPr indent="0" lvl="0" marL="0" marR="0" rtl="0" algn="l">
              <a:lnSpc>
                <a:spcPct val="139976"/>
              </a:lnSpc>
              <a:spcBef>
                <a:spcPts val="0"/>
              </a:spcBef>
              <a:spcAft>
                <a:spcPts val="0"/>
              </a:spcAft>
              <a:buNone/>
            </a:pPr>
            <a:r>
              <a:t/>
            </a:r>
            <a:endParaRPr b="0" i="0" sz="4200" u="none" cap="none" strike="noStrike">
              <a:solidFill>
                <a:srgbClr val="000000"/>
              </a:solidFill>
              <a:latin typeface="Arial"/>
              <a:ea typeface="Arial"/>
              <a:cs typeface="Arial"/>
              <a:sym typeface="Arial"/>
            </a:endParaRPr>
          </a:p>
          <a:p>
            <a:pPr indent="0" lvl="0" marL="0" marR="0" rtl="0" algn="l">
              <a:lnSpc>
                <a:spcPct val="139976"/>
              </a:lnSpc>
              <a:spcBef>
                <a:spcPts val="0"/>
              </a:spcBef>
              <a:spcAft>
                <a:spcPts val="0"/>
              </a:spcAft>
              <a:buNone/>
            </a:pPr>
            <a:r>
              <a:t/>
            </a:r>
            <a:endParaRPr b="0" i="0" sz="4200" u="none" cap="none" strike="noStrike">
              <a:solidFill>
                <a:srgbClr val="000000"/>
              </a:solidFill>
              <a:latin typeface="Arial"/>
              <a:ea typeface="Arial"/>
              <a:cs typeface="Arial"/>
              <a:sym typeface="Arial"/>
            </a:endParaRPr>
          </a:p>
          <a:p>
            <a:pPr indent="0" lvl="0" marL="0" marR="0" rtl="0" algn="l">
              <a:lnSpc>
                <a:spcPct val="140000"/>
              </a:lnSpc>
              <a:spcBef>
                <a:spcPts val="0"/>
              </a:spcBef>
              <a:spcAft>
                <a:spcPts val="0"/>
              </a:spcAft>
              <a:buNone/>
            </a:pPr>
            <a:r>
              <a:t/>
            </a:r>
            <a:endParaRPr b="0" i="0" sz="4200" u="none" cap="none" strike="noStrike">
              <a:solidFill>
                <a:srgbClr val="000000"/>
              </a:solidFill>
              <a:latin typeface="Arial"/>
              <a:ea typeface="Arial"/>
              <a:cs typeface="Arial"/>
              <a:sym typeface="Arial"/>
            </a:endParaRPr>
          </a:p>
        </p:txBody>
      </p:sp>
      <p:sp>
        <p:nvSpPr>
          <p:cNvPr id="247" name="Google Shape;247;p15"/>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15</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grpSp>
        <p:nvGrpSpPr>
          <p:cNvPr id="253" name="Google Shape;253;p16"/>
          <p:cNvGrpSpPr/>
          <p:nvPr/>
        </p:nvGrpSpPr>
        <p:grpSpPr>
          <a:xfrm>
            <a:off x="7322228" y="9611508"/>
            <a:ext cx="3643543" cy="586460"/>
            <a:chOff x="0" y="0"/>
            <a:chExt cx="4858058" cy="781947"/>
          </a:xfrm>
        </p:grpSpPr>
        <p:pic>
          <p:nvPicPr>
            <p:cNvPr id="254" name="Google Shape;254;p16"/>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55" name="Google Shape;255;p16"/>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sp>
        <p:nvSpPr>
          <p:cNvPr id="256" name="Google Shape;256;p16"/>
          <p:cNvSpPr txBox="1"/>
          <p:nvPr/>
        </p:nvSpPr>
        <p:spPr>
          <a:xfrm>
            <a:off x="590140" y="660426"/>
            <a:ext cx="15645401" cy="752065"/>
          </a:xfrm>
          <a:prstGeom prst="rect">
            <a:avLst/>
          </a:prstGeom>
          <a:noFill/>
          <a:ln>
            <a:noFill/>
          </a:ln>
        </p:spPr>
        <p:txBody>
          <a:bodyPr anchorCtr="0" anchor="t" bIns="0" lIns="0" spcFirstLastPara="1" rIns="0" wrap="square" tIns="0">
            <a:spAutoFit/>
          </a:bodyPr>
          <a:lstStyle/>
          <a:p>
            <a:pPr indent="0" lvl="0" marL="0" marR="0" rtl="0" algn="l">
              <a:lnSpc>
                <a:spcPct val="122504"/>
              </a:lnSpc>
              <a:spcBef>
                <a:spcPts val="0"/>
              </a:spcBef>
              <a:spcAft>
                <a:spcPts val="0"/>
              </a:spcAft>
              <a:buNone/>
            </a:pPr>
            <a:r>
              <a:rPr b="0" i="0" lang="en-US" sz="4799" u="none" cap="none" strike="noStrike">
                <a:solidFill>
                  <a:srgbClr val="F68712"/>
                </a:solidFill>
                <a:latin typeface="Arial"/>
                <a:ea typeface="Arial"/>
                <a:cs typeface="Arial"/>
                <a:sym typeface="Arial"/>
              </a:rPr>
              <a:t>Long-term, stable and committed relationships</a:t>
            </a:r>
            <a:endParaRPr/>
          </a:p>
        </p:txBody>
      </p:sp>
      <p:sp>
        <p:nvSpPr>
          <p:cNvPr id="257" name="Google Shape;257;p16"/>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16</a:t>
            </a:r>
            <a:endParaRPr/>
          </a:p>
        </p:txBody>
      </p:sp>
      <p:grpSp>
        <p:nvGrpSpPr>
          <p:cNvPr id="258" name="Google Shape;258;p16"/>
          <p:cNvGrpSpPr/>
          <p:nvPr/>
        </p:nvGrpSpPr>
        <p:grpSpPr>
          <a:xfrm>
            <a:off x="1261021" y="2360407"/>
            <a:ext cx="16230600" cy="6471946"/>
            <a:chOff x="0" y="-31750"/>
            <a:chExt cx="21640800" cy="8629262"/>
          </a:xfrm>
        </p:grpSpPr>
        <p:sp>
          <p:nvSpPr>
            <p:cNvPr id="259" name="Google Shape;259;p16"/>
            <p:cNvSpPr txBox="1"/>
            <p:nvPr/>
          </p:nvSpPr>
          <p:spPr>
            <a:xfrm>
              <a:off x="505489" y="822059"/>
              <a:ext cx="8351405" cy="2209665"/>
            </a:xfrm>
            <a:prstGeom prst="rect">
              <a:avLst/>
            </a:prstGeom>
            <a:noFill/>
            <a:ln>
              <a:noFill/>
            </a:ln>
          </p:spPr>
          <p:txBody>
            <a:bodyPr anchorCtr="0" anchor="t" bIns="0" lIns="0" spcFirstLastPara="1" rIns="0" wrap="square" tIns="0">
              <a:spAutoFit/>
            </a:bodyPr>
            <a:lstStyle/>
            <a:p>
              <a:pPr indent="0" lvl="0" marL="0" marR="0" rtl="0" algn="l">
                <a:lnSpc>
                  <a:spcPct val="140012"/>
                </a:lnSpc>
                <a:spcBef>
                  <a:spcPts val="0"/>
                </a:spcBef>
                <a:spcAft>
                  <a:spcPts val="0"/>
                </a:spcAft>
                <a:buNone/>
              </a:pPr>
              <a:r>
                <a:rPr b="0" i="0" lang="en-US" sz="3199" u="none" cap="none" strike="noStrike">
                  <a:solidFill>
                    <a:srgbClr val="000000"/>
                  </a:solidFill>
                  <a:latin typeface="Arial"/>
                  <a:ea typeface="Arial"/>
                  <a:cs typeface="Arial"/>
                  <a:sym typeface="Arial"/>
                </a:rPr>
                <a:t>Benefits to the partners when this type of relationship is going well</a:t>
              </a:r>
              <a:endParaRPr/>
            </a:p>
          </p:txBody>
        </p:sp>
        <p:sp>
          <p:nvSpPr>
            <p:cNvPr id="260" name="Google Shape;260;p16"/>
            <p:cNvSpPr txBox="1"/>
            <p:nvPr/>
          </p:nvSpPr>
          <p:spPr>
            <a:xfrm>
              <a:off x="10313627" y="822059"/>
              <a:ext cx="9652401" cy="2209665"/>
            </a:xfrm>
            <a:prstGeom prst="rect">
              <a:avLst/>
            </a:prstGeom>
            <a:noFill/>
            <a:ln>
              <a:noFill/>
            </a:ln>
          </p:spPr>
          <p:txBody>
            <a:bodyPr anchorCtr="0" anchor="t" bIns="0" lIns="0" spcFirstLastPara="1" rIns="0" wrap="square" tIns="0">
              <a:spAutoFit/>
            </a:bodyPr>
            <a:lstStyle/>
            <a:p>
              <a:pPr indent="0" lvl="0" marL="0" marR="0" rtl="0" algn="l">
                <a:lnSpc>
                  <a:spcPct val="140012"/>
                </a:lnSpc>
                <a:spcBef>
                  <a:spcPts val="0"/>
                </a:spcBef>
                <a:spcAft>
                  <a:spcPts val="0"/>
                </a:spcAft>
                <a:buNone/>
              </a:pPr>
              <a:r>
                <a:rPr b="0" i="0" lang="en-US" sz="3199" u="none" cap="none" strike="noStrike">
                  <a:solidFill>
                    <a:srgbClr val="000000"/>
                  </a:solidFill>
                  <a:latin typeface="Arial"/>
                  <a:ea typeface="Arial"/>
                  <a:cs typeface="Arial"/>
                  <a:sym typeface="Arial"/>
                </a:rPr>
                <a:t>Disadvantages for the partners when this type of relationship isn't going well</a:t>
              </a:r>
              <a:endParaRPr/>
            </a:p>
          </p:txBody>
        </p:sp>
        <p:sp>
          <p:nvSpPr>
            <p:cNvPr id="261" name="Google Shape;261;p16"/>
            <p:cNvSpPr txBox="1"/>
            <p:nvPr/>
          </p:nvSpPr>
          <p:spPr>
            <a:xfrm>
              <a:off x="505489" y="4576358"/>
              <a:ext cx="8351405" cy="2960120"/>
            </a:xfrm>
            <a:prstGeom prst="rect">
              <a:avLst/>
            </a:prstGeom>
            <a:noFill/>
            <a:ln>
              <a:noFill/>
            </a:ln>
          </p:spPr>
          <p:txBody>
            <a:bodyPr anchorCtr="0" anchor="t" bIns="0" lIns="0" spcFirstLastPara="1" rIns="0" wrap="square" tIns="0">
              <a:spAutoFit/>
            </a:bodyPr>
            <a:lstStyle/>
            <a:p>
              <a:pPr indent="0" lvl="0" marL="0" marR="0" rtl="0" algn="l">
                <a:lnSpc>
                  <a:spcPct val="140012"/>
                </a:lnSpc>
                <a:spcBef>
                  <a:spcPts val="0"/>
                </a:spcBef>
                <a:spcAft>
                  <a:spcPts val="0"/>
                </a:spcAft>
                <a:buNone/>
              </a:pPr>
              <a:r>
                <a:rPr b="0" i="0" lang="en-US" sz="3199" u="none" cap="none" strike="noStrike">
                  <a:solidFill>
                    <a:srgbClr val="000000"/>
                  </a:solidFill>
                  <a:latin typeface="Arial"/>
                  <a:ea typeface="Arial"/>
                  <a:cs typeface="Arial"/>
                  <a:sym typeface="Arial"/>
                </a:rPr>
                <a:t>Benefits to the family (children and other relatives) when this type of relationship is going well</a:t>
              </a:r>
              <a:endParaRPr/>
            </a:p>
          </p:txBody>
        </p:sp>
        <p:sp>
          <p:nvSpPr>
            <p:cNvPr id="262" name="Google Shape;262;p16"/>
            <p:cNvSpPr txBox="1"/>
            <p:nvPr/>
          </p:nvSpPr>
          <p:spPr>
            <a:xfrm>
              <a:off x="10313627" y="4576358"/>
              <a:ext cx="10209971" cy="2960120"/>
            </a:xfrm>
            <a:prstGeom prst="rect">
              <a:avLst/>
            </a:prstGeom>
            <a:noFill/>
            <a:ln>
              <a:noFill/>
            </a:ln>
          </p:spPr>
          <p:txBody>
            <a:bodyPr anchorCtr="0" anchor="t" bIns="0" lIns="0" spcFirstLastPara="1" rIns="0" wrap="square" tIns="0">
              <a:spAutoFit/>
            </a:bodyPr>
            <a:lstStyle/>
            <a:p>
              <a:pPr indent="0" lvl="0" marL="0" marR="0" rtl="0" algn="l">
                <a:lnSpc>
                  <a:spcPct val="140012"/>
                </a:lnSpc>
                <a:spcBef>
                  <a:spcPts val="0"/>
                </a:spcBef>
                <a:spcAft>
                  <a:spcPts val="0"/>
                </a:spcAft>
                <a:buNone/>
              </a:pPr>
              <a:r>
                <a:rPr b="0" i="0" lang="en-US" sz="3199" u="none" cap="none" strike="noStrike">
                  <a:solidFill>
                    <a:srgbClr val="000000"/>
                  </a:solidFill>
                  <a:latin typeface="Arial"/>
                  <a:ea typeface="Arial"/>
                  <a:cs typeface="Arial"/>
                  <a:sym typeface="Arial"/>
                </a:rPr>
                <a:t>Disadvantages to the family (children and other relatives) when this type of relationship isn't going well</a:t>
              </a:r>
              <a:endParaRPr/>
            </a:p>
          </p:txBody>
        </p:sp>
        <p:cxnSp>
          <p:nvCxnSpPr>
            <p:cNvPr id="263" name="Google Shape;263;p16"/>
            <p:cNvCxnSpPr/>
            <p:nvPr/>
          </p:nvCxnSpPr>
          <p:spPr>
            <a:xfrm>
              <a:off x="0" y="3864123"/>
              <a:ext cx="21640800" cy="0"/>
            </a:xfrm>
            <a:prstGeom prst="straightConnector1">
              <a:avLst/>
            </a:prstGeom>
            <a:noFill/>
            <a:ln cap="rnd" cmpd="sng" w="63500">
              <a:solidFill>
                <a:srgbClr val="000000"/>
              </a:solidFill>
              <a:prstDash val="solid"/>
              <a:round/>
              <a:headEnd len="sm" w="sm" type="none"/>
              <a:tailEnd len="sm" w="sm" type="none"/>
            </a:ln>
          </p:spPr>
        </p:cxnSp>
        <p:cxnSp>
          <p:nvCxnSpPr>
            <p:cNvPr id="264" name="Google Shape;264;p16"/>
            <p:cNvCxnSpPr/>
            <p:nvPr/>
          </p:nvCxnSpPr>
          <p:spPr>
            <a:xfrm rot="-5400000">
              <a:off x="5462963" y="4282881"/>
              <a:ext cx="8629262" cy="0"/>
            </a:xfrm>
            <a:prstGeom prst="straightConnector1">
              <a:avLst/>
            </a:prstGeom>
            <a:noFill/>
            <a:ln cap="rnd" cmpd="sng" w="63500">
              <a:solidFill>
                <a:srgbClr val="000000"/>
              </a:solidFill>
              <a:prstDash val="solid"/>
              <a:round/>
              <a:headEnd len="sm" w="sm" type="none"/>
              <a:tailEnd len="sm" w="sm" type="none"/>
            </a:ln>
          </p:spPr>
        </p:cxn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grpSp>
        <p:nvGrpSpPr>
          <p:cNvPr id="270" name="Google Shape;270;p17"/>
          <p:cNvGrpSpPr/>
          <p:nvPr/>
        </p:nvGrpSpPr>
        <p:grpSpPr>
          <a:xfrm>
            <a:off x="7322228" y="9611508"/>
            <a:ext cx="3643543" cy="586460"/>
            <a:chOff x="0" y="0"/>
            <a:chExt cx="4858058" cy="781947"/>
          </a:xfrm>
        </p:grpSpPr>
        <p:pic>
          <p:nvPicPr>
            <p:cNvPr id="271" name="Google Shape;271;p17"/>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72" name="Google Shape;272;p17"/>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273" name="Google Shape;273;p17"/>
          <p:cNvPicPr preferRelativeResize="0"/>
          <p:nvPr/>
        </p:nvPicPr>
        <p:blipFill rotWithShape="1">
          <a:blip r:embed="rId5">
            <a:alphaModFix/>
          </a:blip>
          <a:srcRect b="0" l="0" r="0" t="0"/>
          <a:stretch/>
        </p:blipFill>
        <p:spPr>
          <a:xfrm>
            <a:off x="10024096" y="1958862"/>
            <a:ext cx="5373194" cy="5373194"/>
          </a:xfrm>
          <a:prstGeom prst="rect">
            <a:avLst/>
          </a:prstGeom>
          <a:noFill/>
          <a:ln>
            <a:noFill/>
          </a:ln>
        </p:spPr>
      </p:pic>
      <p:sp>
        <p:nvSpPr>
          <p:cNvPr id="274" name="Google Shape;274;p17"/>
          <p:cNvSpPr txBox="1"/>
          <p:nvPr/>
        </p:nvSpPr>
        <p:spPr>
          <a:xfrm>
            <a:off x="776815" y="623974"/>
            <a:ext cx="14162460" cy="723727"/>
          </a:xfrm>
          <a:prstGeom prst="rect">
            <a:avLst/>
          </a:prstGeom>
          <a:noFill/>
          <a:ln>
            <a:noFill/>
          </a:ln>
        </p:spPr>
        <p:txBody>
          <a:bodyPr anchorCtr="0" anchor="t" bIns="0" lIns="0" spcFirstLastPara="1" rIns="0" wrap="square" tIns="0">
            <a:spAutoFit/>
          </a:bodyPr>
          <a:lstStyle/>
          <a:p>
            <a:pPr indent="0" lvl="0" marL="0" marR="0" rtl="0" algn="l">
              <a:lnSpc>
                <a:spcPct val="140009"/>
              </a:lnSpc>
              <a:spcBef>
                <a:spcPts val="0"/>
              </a:spcBef>
              <a:spcAft>
                <a:spcPts val="0"/>
              </a:spcAft>
              <a:buNone/>
            </a:pPr>
            <a:r>
              <a:rPr b="0" i="0" lang="en-US" sz="4199" u="none" cap="none" strike="noStrike">
                <a:solidFill>
                  <a:srgbClr val="F68712"/>
                </a:solidFill>
                <a:latin typeface="Arial"/>
                <a:ea typeface="Arial"/>
                <a:cs typeface="Arial"/>
                <a:sym typeface="Arial"/>
              </a:rPr>
              <a:t>Top Tens</a:t>
            </a:r>
            <a:endParaRPr/>
          </a:p>
        </p:txBody>
      </p:sp>
      <p:sp>
        <p:nvSpPr>
          <p:cNvPr id="275" name="Google Shape;275;p17"/>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17</a:t>
            </a:r>
            <a:endParaRPr/>
          </a:p>
        </p:txBody>
      </p:sp>
      <p:sp>
        <p:nvSpPr>
          <p:cNvPr id="276" name="Google Shape;276;p17"/>
          <p:cNvSpPr txBox="1"/>
          <p:nvPr/>
        </p:nvSpPr>
        <p:spPr>
          <a:xfrm>
            <a:off x="776815" y="1873137"/>
            <a:ext cx="8772618" cy="6681181"/>
          </a:xfrm>
          <a:prstGeom prst="rect">
            <a:avLst/>
          </a:prstGeom>
          <a:noFill/>
          <a:ln>
            <a:noFill/>
          </a:ln>
        </p:spPr>
        <p:txBody>
          <a:bodyPr anchorCtr="0" anchor="t" bIns="0" lIns="0" spcFirstLastPara="1" rIns="0" wrap="square" tIns="0">
            <a:spAutoFit/>
          </a:bodyPr>
          <a:lstStyle/>
          <a:p>
            <a:pPr indent="0" lvl="0" marL="0" marR="0" rtl="0" algn="l">
              <a:lnSpc>
                <a:spcPct val="140009"/>
              </a:lnSpc>
              <a:spcBef>
                <a:spcPts val="0"/>
              </a:spcBef>
              <a:spcAft>
                <a:spcPts val="0"/>
              </a:spcAft>
              <a:buNone/>
            </a:pPr>
            <a:r>
              <a:rPr b="0" i="0" lang="en-US" sz="4199" u="none" cap="none" strike="noStrike">
                <a:solidFill>
                  <a:srgbClr val="000000"/>
                </a:solidFill>
                <a:latin typeface="Arial"/>
                <a:ea typeface="Arial"/>
                <a:cs typeface="Arial"/>
                <a:sym typeface="Arial"/>
              </a:rPr>
              <a:t>Write down 2 ideas for each piece of flipchart that comes to your group.</a:t>
            </a:r>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rPr b="0" i="0" lang="en-US" sz="4199" u="none" cap="none" strike="noStrike">
                <a:solidFill>
                  <a:srgbClr val="000000"/>
                </a:solidFill>
                <a:latin typeface="Arial"/>
                <a:ea typeface="Arial"/>
                <a:cs typeface="Arial"/>
                <a:sym typeface="Arial"/>
              </a:rPr>
              <a:t>You'll have about 2 minutes per flipchart.</a:t>
            </a:r>
            <a:endParaRPr/>
          </a:p>
          <a:p>
            <a:pPr indent="0" lvl="0" marL="0" marR="0" rtl="0" algn="l">
              <a:lnSpc>
                <a:spcPct val="140009"/>
              </a:lnSpc>
              <a:spcBef>
                <a:spcPts val="0"/>
              </a:spcBef>
              <a:spcAft>
                <a:spcPts val="0"/>
              </a:spcAft>
              <a:buNone/>
            </a:pPr>
            <a:r>
              <a:t/>
            </a:r>
            <a:endParaRPr b="0" i="0" sz="4199" u="none" cap="none" strike="noStrike">
              <a:solidFill>
                <a:srgbClr val="000000"/>
              </a:solidFill>
              <a:latin typeface="Arial"/>
              <a:ea typeface="Arial"/>
              <a:cs typeface="Arial"/>
              <a:sym typeface="Arial"/>
            </a:endParaRPr>
          </a:p>
          <a:p>
            <a:pPr indent="0" lvl="0" marL="0" marR="0" rtl="0" algn="l">
              <a:lnSpc>
                <a:spcPct val="140009"/>
              </a:lnSpc>
              <a:spcBef>
                <a:spcPts val="0"/>
              </a:spcBef>
              <a:spcAft>
                <a:spcPts val="0"/>
              </a:spcAft>
              <a:buNone/>
            </a:pPr>
            <a:r>
              <a:rPr b="0" i="0" lang="en-US" sz="4199" u="none" cap="none" strike="noStrike">
                <a:solidFill>
                  <a:srgbClr val="000000"/>
                </a:solidFill>
                <a:latin typeface="Arial"/>
                <a:ea typeface="Arial"/>
                <a:cs typeface="Arial"/>
                <a:sym typeface="Arial"/>
              </a:rPr>
              <a:t>You can't repeat what another group has written.</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grpSp>
        <p:nvGrpSpPr>
          <p:cNvPr id="281" name="Google Shape;281;p18"/>
          <p:cNvGrpSpPr/>
          <p:nvPr/>
        </p:nvGrpSpPr>
        <p:grpSpPr>
          <a:xfrm>
            <a:off x="7322228" y="9611508"/>
            <a:ext cx="3643543" cy="586460"/>
            <a:chOff x="0" y="0"/>
            <a:chExt cx="4858058" cy="781947"/>
          </a:xfrm>
        </p:grpSpPr>
        <p:pic>
          <p:nvPicPr>
            <p:cNvPr id="282" name="Google Shape;282;p18"/>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83" name="Google Shape;283;p18"/>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284" name="Google Shape;284;p18"/>
          <p:cNvPicPr preferRelativeResize="0"/>
          <p:nvPr/>
        </p:nvPicPr>
        <p:blipFill rotWithShape="1">
          <a:blip r:embed="rId5">
            <a:alphaModFix/>
          </a:blip>
          <a:srcRect b="0" l="0" r="0" t="0"/>
          <a:stretch/>
        </p:blipFill>
        <p:spPr>
          <a:xfrm>
            <a:off x="11974395" y="0"/>
            <a:ext cx="6574887" cy="10287000"/>
          </a:xfrm>
          <a:prstGeom prst="rect">
            <a:avLst/>
          </a:prstGeom>
          <a:noFill/>
          <a:ln>
            <a:noFill/>
          </a:ln>
        </p:spPr>
      </p:pic>
      <p:sp>
        <p:nvSpPr>
          <p:cNvPr id="285" name="Google Shape;285;p18"/>
          <p:cNvSpPr txBox="1"/>
          <p:nvPr/>
        </p:nvSpPr>
        <p:spPr>
          <a:xfrm>
            <a:off x="544494" y="1489082"/>
            <a:ext cx="10593289" cy="6806161"/>
          </a:xfrm>
          <a:prstGeom prst="rect">
            <a:avLst/>
          </a:prstGeom>
          <a:noFill/>
          <a:ln>
            <a:noFill/>
          </a:ln>
        </p:spPr>
        <p:txBody>
          <a:bodyPr anchorCtr="0" anchor="t" bIns="0" lIns="0" spcFirstLastPara="1" rIns="0" wrap="square" tIns="0">
            <a:spAutoFit/>
          </a:bodyPr>
          <a:lstStyle/>
          <a:p>
            <a:pPr indent="-345439" lvl="1" marL="690879" marR="0" rtl="0" algn="l">
              <a:lnSpc>
                <a:spcPct val="140012"/>
              </a:lnSpc>
              <a:spcBef>
                <a:spcPts val="0"/>
              </a:spcBef>
              <a:spcAft>
                <a:spcPts val="0"/>
              </a:spcAft>
              <a:buClr>
                <a:srgbClr val="F68712"/>
              </a:buClr>
              <a:buSzPts val="3199"/>
              <a:buFont typeface="Arial"/>
              <a:buChar char="•"/>
            </a:pPr>
            <a:r>
              <a:rPr b="0" i="0" lang="en-US" sz="3199" u="none" cap="none" strike="noStrike">
                <a:solidFill>
                  <a:srgbClr val="F68712"/>
                </a:solidFill>
                <a:latin typeface="Calibri"/>
                <a:ea typeface="Calibri"/>
                <a:cs typeface="Calibri"/>
                <a:sym typeface="Calibri"/>
              </a:rPr>
              <a:t>We can learn a lot about how to make our personal relationships successful from the older generation who have lived experience.</a:t>
            </a:r>
            <a:endParaRPr/>
          </a:p>
          <a:p>
            <a:pPr indent="0" lvl="0" marL="0" marR="0" rtl="0" algn="l">
              <a:lnSpc>
                <a:spcPct val="140012"/>
              </a:lnSpc>
              <a:spcBef>
                <a:spcPts val="0"/>
              </a:spcBef>
              <a:spcAft>
                <a:spcPts val="0"/>
              </a:spcAft>
              <a:buNone/>
            </a:pPr>
            <a:r>
              <a:t/>
            </a:r>
            <a:endParaRPr b="0" i="0" sz="3199" u="none" cap="none" strike="noStrike">
              <a:solidFill>
                <a:srgbClr val="F68712"/>
              </a:solidFill>
              <a:latin typeface="Calibri"/>
              <a:ea typeface="Calibri"/>
              <a:cs typeface="Calibri"/>
              <a:sym typeface="Calibri"/>
            </a:endParaRPr>
          </a:p>
          <a:p>
            <a:pPr indent="-345439" lvl="1" marL="690879" marR="0" rtl="0" algn="l">
              <a:lnSpc>
                <a:spcPct val="140012"/>
              </a:lnSpc>
              <a:spcBef>
                <a:spcPts val="0"/>
              </a:spcBef>
              <a:spcAft>
                <a:spcPts val="0"/>
              </a:spcAft>
              <a:buClr>
                <a:srgbClr val="F68712"/>
              </a:buClr>
              <a:buSzPts val="3199"/>
              <a:buFont typeface="Arial"/>
              <a:buChar char="•"/>
            </a:pPr>
            <a:r>
              <a:rPr b="0" i="0" lang="en-US" sz="3199" u="none" cap="none" strike="noStrike">
                <a:solidFill>
                  <a:srgbClr val="F68712"/>
                </a:solidFill>
                <a:latin typeface="Calibri"/>
                <a:ea typeface="Calibri"/>
                <a:cs typeface="Calibri"/>
                <a:sym typeface="Calibri"/>
              </a:rPr>
              <a:t>Imagine you are going to interview an older couple who have had a successful and loving relationship for many years.</a:t>
            </a:r>
            <a:endParaRPr/>
          </a:p>
          <a:p>
            <a:pPr indent="0" lvl="0" marL="0" marR="0" rtl="0" algn="l">
              <a:lnSpc>
                <a:spcPct val="140012"/>
              </a:lnSpc>
              <a:spcBef>
                <a:spcPts val="0"/>
              </a:spcBef>
              <a:spcAft>
                <a:spcPts val="0"/>
              </a:spcAft>
              <a:buNone/>
            </a:pPr>
            <a:r>
              <a:t/>
            </a:r>
            <a:endParaRPr b="0" i="0" sz="3199" u="none" cap="none" strike="noStrike">
              <a:solidFill>
                <a:srgbClr val="F68712"/>
              </a:solidFill>
              <a:latin typeface="Calibri"/>
              <a:ea typeface="Calibri"/>
              <a:cs typeface="Calibri"/>
              <a:sym typeface="Calibri"/>
            </a:endParaRPr>
          </a:p>
          <a:p>
            <a:pPr indent="-345440" lvl="1" marL="690879" marR="0" rtl="0" algn="l">
              <a:lnSpc>
                <a:spcPct val="140012"/>
              </a:lnSpc>
              <a:spcBef>
                <a:spcPts val="0"/>
              </a:spcBef>
              <a:spcAft>
                <a:spcPts val="0"/>
              </a:spcAft>
              <a:buClr>
                <a:srgbClr val="F68712"/>
              </a:buClr>
              <a:buSzPts val="3199"/>
              <a:buFont typeface="Arial"/>
              <a:buChar char="•"/>
            </a:pPr>
            <a:r>
              <a:rPr b="0" i="0" lang="en-US" sz="3199" u="none" cap="none" strike="noStrike">
                <a:solidFill>
                  <a:srgbClr val="F68712"/>
                </a:solidFill>
                <a:latin typeface="Calibri"/>
                <a:ea typeface="Calibri"/>
                <a:cs typeface="Calibri"/>
                <a:sym typeface="Calibri"/>
              </a:rPr>
              <a:t>Write a list of interview questions that you think would be helpful to find out about them, their relationship, the benefits and how it has thrived for so many years.</a:t>
            </a:r>
            <a:endParaRPr/>
          </a:p>
          <a:p>
            <a:pPr indent="0" lvl="0" marL="0" marR="0" rtl="0" algn="l">
              <a:lnSpc>
                <a:spcPct val="140012"/>
              </a:lnSpc>
              <a:spcBef>
                <a:spcPts val="0"/>
              </a:spcBef>
              <a:spcAft>
                <a:spcPts val="0"/>
              </a:spcAft>
              <a:buNone/>
            </a:pPr>
            <a:r>
              <a:t/>
            </a:r>
            <a:endParaRPr b="0" i="0" sz="3199" u="none" cap="none" strike="noStrike">
              <a:solidFill>
                <a:srgbClr val="F68712"/>
              </a:solidFill>
              <a:latin typeface="Calibri"/>
              <a:ea typeface="Calibri"/>
              <a:cs typeface="Calibri"/>
              <a:sym typeface="Calibri"/>
            </a:endParaRPr>
          </a:p>
        </p:txBody>
      </p:sp>
      <p:sp>
        <p:nvSpPr>
          <p:cNvPr id="286" name="Google Shape;286;p18"/>
          <p:cNvSpPr txBox="1"/>
          <p:nvPr/>
        </p:nvSpPr>
        <p:spPr>
          <a:xfrm>
            <a:off x="776815" y="336543"/>
            <a:ext cx="16261893" cy="87809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4600" u="none" cap="none" strike="noStrike">
                <a:solidFill>
                  <a:srgbClr val="F68712"/>
                </a:solidFill>
                <a:latin typeface="Calibri"/>
                <a:ea typeface="Calibri"/>
                <a:cs typeface="Calibri"/>
                <a:sym typeface="Calibri"/>
              </a:rPr>
              <a:t>Challenge Task</a:t>
            </a:r>
            <a:endParaRPr/>
          </a:p>
        </p:txBody>
      </p:sp>
      <p:sp>
        <p:nvSpPr>
          <p:cNvPr id="287" name="Google Shape;287;p18"/>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18</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grpSp>
        <p:nvGrpSpPr>
          <p:cNvPr id="293" name="Google Shape;293;p19"/>
          <p:cNvGrpSpPr/>
          <p:nvPr/>
        </p:nvGrpSpPr>
        <p:grpSpPr>
          <a:xfrm>
            <a:off x="7322228" y="9611508"/>
            <a:ext cx="3643543" cy="586460"/>
            <a:chOff x="0" y="0"/>
            <a:chExt cx="4858058" cy="781947"/>
          </a:xfrm>
        </p:grpSpPr>
        <p:pic>
          <p:nvPicPr>
            <p:cNvPr id="294" name="Google Shape;294;p19"/>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295" name="Google Shape;295;p19"/>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sp>
        <p:nvSpPr>
          <p:cNvPr id="296" name="Google Shape;296;p19"/>
          <p:cNvSpPr txBox="1"/>
          <p:nvPr/>
        </p:nvSpPr>
        <p:spPr>
          <a:xfrm>
            <a:off x="2221736" y="809625"/>
            <a:ext cx="16475531" cy="103441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i="0" lang="en-US" sz="5400" u="none" cap="none" strike="noStrike">
                <a:solidFill>
                  <a:srgbClr val="000000"/>
                </a:solidFill>
                <a:latin typeface="Calibri"/>
                <a:ea typeface="Calibri"/>
                <a:cs typeface="Calibri"/>
                <a:sym typeface="Calibri"/>
              </a:rPr>
              <a:t>It's a wrap!</a:t>
            </a:r>
            <a:endParaRPr/>
          </a:p>
        </p:txBody>
      </p:sp>
      <p:pic>
        <p:nvPicPr>
          <p:cNvPr id="297" name="Google Shape;297;p19"/>
          <p:cNvPicPr preferRelativeResize="0"/>
          <p:nvPr/>
        </p:nvPicPr>
        <p:blipFill rotWithShape="1">
          <a:blip r:embed="rId5">
            <a:alphaModFix/>
          </a:blip>
          <a:srcRect b="0" l="0" r="0" t="0"/>
          <a:stretch/>
        </p:blipFill>
        <p:spPr>
          <a:xfrm rot="-1026362">
            <a:off x="487839" y="550979"/>
            <a:ext cx="1309535" cy="1301350"/>
          </a:xfrm>
          <a:prstGeom prst="rect">
            <a:avLst/>
          </a:prstGeom>
          <a:noFill/>
          <a:ln>
            <a:noFill/>
          </a:ln>
        </p:spPr>
      </p:pic>
      <p:sp>
        <p:nvSpPr>
          <p:cNvPr id="298" name="Google Shape;298;p19"/>
          <p:cNvSpPr txBox="1"/>
          <p:nvPr/>
        </p:nvSpPr>
        <p:spPr>
          <a:xfrm>
            <a:off x="776815" y="1908349"/>
            <a:ext cx="17086519" cy="7349951"/>
          </a:xfrm>
          <a:prstGeom prst="rect">
            <a:avLst/>
          </a:prstGeom>
          <a:noFill/>
          <a:ln>
            <a:noFill/>
          </a:ln>
        </p:spPr>
        <p:txBody>
          <a:bodyPr anchorCtr="0" anchor="t" bIns="0" lIns="0" spcFirstLastPara="1" rIns="0" wrap="square" tIns="0">
            <a:spAutoFit/>
          </a:bodyPr>
          <a:lstStyle/>
          <a:p>
            <a:pPr indent="-345440" lvl="1" marL="690880" marR="0" rtl="0" algn="l">
              <a:lnSpc>
                <a:spcPct val="140043"/>
              </a:lnSpc>
              <a:spcBef>
                <a:spcPts val="0"/>
              </a:spcBef>
              <a:spcAft>
                <a:spcPts val="0"/>
              </a:spcAft>
              <a:buClr>
                <a:srgbClr val="000000"/>
              </a:buClr>
              <a:buSzPts val="3199"/>
              <a:buFont typeface="Arial"/>
              <a:buChar char="•"/>
            </a:pPr>
            <a:r>
              <a:rPr b="0" i="0" lang="en-US" sz="3199" u="none" cap="none" strike="noStrike">
                <a:solidFill>
                  <a:srgbClr val="000000"/>
                </a:solidFill>
                <a:latin typeface="Calibri"/>
                <a:ea typeface="Calibri"/>
                <a:cs typeface="Calibri"/>
                <a:sym typeface="Calibri"/>
              </a:rPr>
              <a:t>Romantic relationships are a part of many people’s lives. It is up to you if you want this sort of relationship or not, and you should never feel pressured into one.</a:t>
            </a:r>
            <a:endParaRPr/>
          </a:p>
          <a:p>
            <a:pPr indent="0" lvl="0" marL="0" marR="0" rtl="0" algn="l">
              <a:lnSpc>
                <a:spcPct val="140043"/>
              </a:lnSpc>
              <a:spcBef>
                <a:spcPts val="0"/>
              </a:spcBef>
              <a:spcAft>
                <a:spcPts val="0"/>
              </a:spcAft>
              <a:buNone/>
            </a:pPr>
            <a:r>
              <a:t/>
            </a:r>
            <a:endParaRPr b="0" i="0" sz="3199" u="none" cap="none" strike="noStrike">
              <a:solidFill>
                <a:srgbClr val="000000"/>
              </a:solidFill>
              <a:latin typeface="Calibri"/>
              <a:ea typeface="Calibri"/>
              <a:cs typeface="Calibri"/>
              <a:sym typeface="Calibri"/>
            </a:endParaRPr>
          </a:p>
          <a:p>
            <a:pPr indent="-345440" lvl="1" marL="690880" marR="0" rtl="0" algn="l">
              <a:lnSpc>
                <a:spcPct val="140000"/>
              </a:lnSpc>
              <a:spcBef>
                <a:spcPts val="0"/>
              </a:spcBef>
              <a:spcAft>
                <a:spcPts val="0"/>
              </a:spcAft>
              <a:buClr>
                <a:srgbClr val="000000"/>
              </a:buClr>
              <a:buSzPts val="3200"/>
              <a:buFont typeface="Arial"/>
              <a:buChar char="•"/>
            </a:pPr>
            <a:r>
              <a:rPr b="0" i="0" lang="en-US" sz="3200" u="none" cap="none" strike="noStrike">
                <a:solidFill>
                  <a:srgbClr val="000000"/>
                </a:solidFill>
                <a:latin typeface="Calibri"/>
                <a:ea typeface="Calibri"/>
                <a:cs typeface="Calibri"/>
                <a:sym typeface="Calibri"/>
              </a:rPr>
              <a:t>A r</a:t>
            </a:r>
            <a:r>
              <a:rPr b="0" i="0" lang="en-US" sz="3199" u="none" cap="none" strike="noStrike">
                <a:solidFill>
                  <a:srgbClr val="000000"/>
                </a:solidFill>
                <a:latin typeface="Calibri"/>
                <a:ea typeface="Calibri"/>
                <a:cs typeface="Calibri"/>
                <a:sym typeface="Calibri"/>
              </a:rPr>
              <a:t>omantic relationship requires commitment and effort to stay together if you want it to last, especially longer-term when the hormonal 'rush' of being together can start to fade after a few months or years.</a:t>
            </a:r>
            <a:endParaRPr/>
          </a:p>
          <a:p>
            <a:pPr indent="0" lvl="0" marL="0" marR="0" rtl="0" algn="l">
              <a:lnSpc>
                <a:spcPct val="140043"/>
              </a:lnSpc>
              <a:spcBef>
                <a:spcPts val="0"/>
              </a:spcBef>
              <a:spcAft>
                <a:spcPts val="0"/>
              </a:spcAft>
              <a:buNone/>
            </a:pPr>
            <a:r>
              <a:t/>
            </a:r>
            <a:endParaRPr b="0" i="0" sz="3199" u="none" cap="none" strike="noStrike">
              <a:solidFill>
                <a:srgbClr val="000000"/>
              </a:solidFill>
              <a:latin typeface="Calibri"/>
              <a:ea typeface="Calibri"/>
              <a:cs typeface="Calibri"/>
              <a:sym typeface="Calibri"/>
            </a:endParaRPr>
          </a:p>
          <a:p>
            <a:pPr indent="-345440" lvl="1" marL="690880" marR="0" rtl="0" algn="l">
              <a:lnSpc>
                <a:spcPct val="140000"/>
              </a:lnSpc>
              <a:spcBef>
                <a:spcPts val="0"/>
              </a:spcBef>
              <a:spcAft>
                <a:spcPts val="0"/>
              </a:spcAft>
              <a:buClr>
                <a:srgbClr val="000000"/>
              </a:buClr>
              <a:buSzPts val="3200"/>
              <a:buFont typeface="Arial"/>
              <a:buChar char="•"/>
            </a:pPr>
            <a:r>
              <a:rPr b="0" i="0" lang="en-US" sz="3200" u="none" cap="none" strike="noStrike">
                <a:solidFill>
                  <a:srgbClr val="000000"/>
                </a:solidFill>
                <a:latin typeface="Calibri"/>
                <a:ea typeface="Calibri"/>
                <a:cs typeface="Calibri"/>
                <a:sym typeface="Calibri"/>
              </a:rPr>
              <a:t>Most relationships experience change, and if things aren't going well it's important to seek help and support for both of you, or individually depending on the issues. Some people think that seeking help for a relationship is a sign of weakness- it isn't. </a:t>
            </a:r>
            <a:endParaRPr/>
          </a:p>
          <a:p>
            <a:pPr indent="0" lvl="0" marL="0" marR="0" rtl="0" algn="l">
              <a:lnSpc>
                <a:spcPct val="140000"/>
              </a:lnSpc>
              <a:spcBef>
                <a:spcPts val="0"/>
              </a:spcBef>
              <a:spcAft>
                <a:spcPts val="0"/>
              </a:spcAft>
              <a:buNone/>
            </a:pPr>
            <a:r>
              <a:t/>
            </a:r>
            <a:endParaRPr b="0" i="0" sz="3200" u="none" cap="none" strike="noStrike">
              <a:solidFill>
                <a:srgbClr val="000000"/>
              </a:solidFill>
              <a:latin typeface="Calibri"/>
              <a:ea typeface="Calibri"/>
              <a:cs typeface="Calibri"/>
              <a:sym typeface="Calibri"/>
            </a:endParaRPr>
          </a:p>
          <a:p>
            <a:pPr indent="-345440" lvl="1" marL="690880" marR="0" rtl="0" algn="l">
              <a:lnSpc>
                <a:spcPct val="139968"/>
              </a:lnSpc>
              <a:spcBef>
                <a:spcPts val="0"/>
              </a:spcBef>
              <a:spcAft>
                <a:spcPts val="0"/>
              </a:spcAft>
              <a:buClr>
                <a:srgbClr val="000000"/>
              </a:buClr>
              <a:buSzPts val="3200"/>
              <a:buFont typeface="Arial"/>
              <a:buChar char="•"/>
            </a:pPr>
            <a:r>
              <a:rPr b="0" i="0" lang="en-US" sz="3200" u="none" cap="none" strike="noStrike">
                <a:solidFill>
                  <a:srgbClr val="000000"/>
                </a:solidFill>
                <a:latin typeface="Calibri"/>
                <a:ea typeface="Calibri"/>
                <a:cs typeface="Calibri"/>
                <a:sym typeface="Calibri"/>
              </a:rPr>
              <a:t>Counselling services such as Relate have saved many relationships, or helped couples to move on amicably if they decide to separate.</a:t>
            </a:r>
            <a:endParaRPr/>
          </a:p>
        </p:txBody>
      </p:sp>
      <p:sp>
        <p:nvSpPr>
          <p:cNvPr id="299" name="Google Shape;299;p19"/>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19</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298">
                                            <p:txEl>
                                              <p:pRg end="0" st="0"/>
                                            </p:txEl>
                                          </p:spTgt>
                                        </p:tgtEl>
                                        <p:attrNameLst>
                                          <p:attrName>style.visibility</p:attrName>
                                        </p:attrNameLst>
                                      </p:cBhvr>
                                      <p:to>
                                        <p:strVal val="visible"/>
                                      </p:to>
                                    </p:set>
                                    <p:anim calcmode="lin" valueType="num">
                                      <p:cBhvr additive="base">
                                        <p:cTn dur="500"/>
                                        <p:tgtEl>
                                          <p:spTgt spid="298">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298">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298">
                                            <p:txEl>
                                              <p:pRg end="1" st="1"/>
                                            </p:txEl>
                                          </p:spTgt>
                                        </p:tgtEl>
                                        <p:attrNameLst>
                                          <p:attrName>style.visibility</p:attrName>
                                        </p:attrNameLst>
                                      </p:cBhvr>
                                      <p:to>
                                        <p:strVal val="visible"/>
                                      </p:to>
                                    </p:set>
                                    <p:anim calcmode="lin" valueType="num">
                                      <p:cBhvr additive="base">
                                        <p:cTn dur="500"/>
                                        <p:tgtEl>
                                          <p:spTgt spid="298">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298">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298">
                                            <p:txEl>
                                              <p:pRg end="2" st="2"/>
                                            </p:txEl>
                                          </p:spTgt>
                                        </p:tgtEl>
                                        <p:attrNameLst>
                                          <p:attrName>style.visibility</p:attrName>
                                        </p:attrNameLst>
                                      </p:cBhvr>
                                      <p:to>
                                        <p:strVal val="visible"/>
                                      </p:to>
                                    </p:set>
                                    <p:anim calcmode="lin" valueType="num">
                                      <p:cBhvr additive="base">
                                        <p:cTn dur="500"/>
                                        <p:tgtEl>
                                          <p:spTgt spid="298">
                                            <p:txEl>
                                              <p:pRg end="2" st="2"/>
                                            </p:txEl>
                                          </p:spTgt>
                                        </p:tgtEl>
                                        <p:attrNameLst>
                                          <p:attrName>ppt_w</p:attrName>
                                        </p:attrNameLst>
                                      </p:cBhvr>
                                      <p:tavLst>
                                        <p:tav fmla="" tm="0">
                                          <p:val>
                                            <p:strVal val="0"/>
                                          </p:val>
                                        </p:tav>
                                        <p:tav fmla="" tm="100000">
                                          <p:val>
                                            <p:strVal val="#ppt_w"/>
                                          </p:val>
                                        </p:tav>
                                      </p:tavLst>
                                    </p:anim>
                                    <p:anim calcmode="lin" valueType="num">
                                      <p:cBhvr additive="base">
                                        <p:cTn dur="500"/>
                                        <p:tgtEl>
                                          <p:spTgt spid="298">
                                            <p:txEl>
                                              <p:pRg end="2" st="2"/>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298">
                                            <p:txEl>
                                              <p:pRg end="3" st="3"/>
                                            </p:txEl>
                                          </p:spTgt>
                                        </p:tgtEl>
                                        <p:attrNameLst>
                                          <p:attrName>style.visibility</p:attrName>
                                        </p:attrNameLst>
                                      </p:cBhvr>
                                      <p:to>
                                        <p:strVal val="visible"/>
                                      </p:to>
                                    </p:set>
                                    <p:anim calcmode="lin" valueType="num">
                                      <p:cBhvr additive="base">
                                        <p:cTn dur="500"/>
                                        <p:tgtEl>
                                          <p:spTgt spid="298">
                                            <p:txEl>
                                              <p:pRg end="3" st="3"/>
                                            </p:txEl>
                                          </p:spTgt>
                                        </p:tgtEl>
                                        <p:attrNameLst>
                                          <p:attrName>ppt_w</p:attrName>
                                        </p:attrNameLst>
                                      </p:cBhvr>
                                      <p:tavLst>
                                        <p:tav fmla="" tm="0">
                                          <p:val>
                                            <p:strVal val="0"/>
                                          </p:val>
                                        </p:tav>
                                        <p:tav fmla="" tm="100000">
                                          <p:val>
                                            <p:strVal val="#ppt_w"/>
                                          </p:val>
                                        </p:tav>
                                      </p:tavLst>
                                    </p:anim>
                                    <p:anim calcmode="lin" valueType="num">
                                      <p:cBhvr additive="base">
                                        <p:cTn dur="500"/>
                                        <p:tgtEl>
                                          <p:spTgt spid="298">
                                            <p:txEl>
                                              <p:pRg end="3" st="3"/>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298">
                                            <p:txEl>
                                              <p:pRg end="4" st="4"/>
                                            </p:txEl>
                                          </p:spTgt>
                                        </p:tgtEl>
                                        <p:attrNameLst>
                                          <p:attrName>style.visibility</p:attrName>
                                        </p:attrNameLst>
                                      </p:cBhvr>
                                      <p:to>
                                        <p:strVal val="visible"/>
                                      </p:to>
                                    </p:set>
                                    <p:anim calcmode="lin" valueType="num">
                                      <p:cBhvr additive="base">
                                        <p:cTn dur="500"/>
                                        <p:tgtEl>
                                          <p:spTgt spid="298">
                                            <p:txEl>
                                              <p:pRg end="4" st="4"/>
                                            </p:txEl>
                                          </p:spTgt>
                                        </p:tgtEl>
                                        <p:attrNameLst>
                                          <p:attrName>ppt_w</p:attrName>
                                        </p:attrNameLst>
                                      </p:cBhvr>
                                      <p:tavLst>
                                        <p:tav fmla="" tm="0">
                                          <p:val>
                                            <p:strVal val="0"/>
                                          </p:val>
                                        </p:tav>
                                        <p:tav fmla="" tm="100000">
                                          <p:val>
                                            <p:strVal val="#ppt_w"/>
                                          </p:val>
                                        </p:tav>
                                      </p:tavLst>
                                    </p:anim>
                                    <p:anim calcmode="lin" valueType="num">
                                      <p:cBhvr additive="base">
                                        <p:cTn dur="500"/>
                                        <p:tgtEl>
                                          <p:spTgt spid="298">
                                            <p:txEl>
                                              <p:pRg end="4" st="4"/>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298">
                                            <p:txEl>
                                              <p:pRg end="5" st="5"/>
                                            </p:txEl>
                                          </p:spTgt>
                                        </p:tgtEl>
                                        <p:attrNameLst>
                                          <p:attrName>style.visibility</p:attrName>
                                        </p:attrNameLst>
                                      </p:cBhvr>
                                      <p:to>
                                        <p:strVal val="visible"/>
                                      </p:to>
                                    </p:set>
                                    <p:anim calcmode="lin" valueType="num">
                                      <p:cBhvr additive="base">
                                        <p:cTn dur="500"/>
                                        <p:tgtEl>
                                          <p:spTgt spid="298">
                                            <p:txEl>
                                              <p:pRg end="5" st="5"/>
                                            </p:txEl>
                                          </p:spTgt>
                                        </p:tgtEl>
                                        <p:attrNameLst>
                                          <p:attrName>ppt_w</p:attrName>
                                        </p:attrNameLst>
                                      </p:cBhvr>
                                      <p:tavLst>
                                        <p:tav fmla="" tm="0">
                                          <p:val>
                                            <p:strVal val="0"/>
                                          </p:val>
                                        </p:tav>
                                        <p:tav fmla="" tm="100000">
                                          <p:val>
                                            <p:strVal val="#ppt_w"/>
                                          </p:val>
                                        </p:tav>
                                      </p:tavLst>
                                    </p:anim>
                                    <p:anim calcmode="lin" valueType="num">
                                      <p:cBhvr additive="base">
                                        <p:cTn dur="500"/>
                                        <p:tgtEl>
                                          <p:spTgt spid="298">
                                            <p:txEl>
                                              <p:pRg end="5" st="5"/>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298">
                                            <p:txEl>
                                              <p:pRg end="6" st="6"/>
                                            </p:txEl>
                                          </p:spTgt>
                                        </p:tgtEl>
                                        <p:attrNameLst>
                                          <p:attrName>style.visibility</p:attrName>
                                        </p:attrNameLst>
                                      </p:cBhvr>
                                      <p:to>
                                        <p:strVal val="visible"/>
                                      </p:to>
                                    </p:set>
                                    <p:anim calcmode="lin" valueType="num">
                                      <p:cBhvr additive="base">
                                        <p:cTn dur="500"/>
                                        <p:tgtEl>
                                          <p:spTgt spid="298">
                                            <p:txEl>
                                              <p:pRg end="6" st="6"/>
                                            </p:txEl>
                                          </p:spTgt>
                                        </p:tgtEl>
                                        <p:attrNameLst>
                                          <p:attrName>ppt_w</p:attrName>
                                        </p:attrNameLst>
                                      </p:cBhvr>
                                      <p:tavLst>
                                        <p:tav fmla="" tm="0">
                                          <p:val>
                                            <p:strVal val="0"/>
                                          </p:val>
                                        </p:tav>
                                        <p:tav fmla="" tm="100000">
                                          <p:val>
                                            <p:strVal val="#ppt_w"/>
                                          </p:val>
                                        </p:tav>
                                      </p:tavLst>
                                    </p:anim>
                                    <p:anim calcmode="lin" valueType="num">
                                      <p:cBhvr additive="base">
                                        <p:cTn dur="500"/>
                                        <p:tgtEl>
                                          <p:spTgt spid="298">
                                            <p:txEl>
                                              <p:pRg end="6" st="6"/>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grpSp>
        <p:nvGrpSpPr>
          <p:cNvPr id="304" name="Google Shape;304;p20"/>
          <p:cNvGrpSpPr/>
          <p:nvPr/>
        </p:nvGrpSpPr>
        <p:grpSpPr>
          <a:xfrm>
            <a:off x="7322228" y="9611508"/>
            <a:ext cx="3643543" cy="586460"/>
            <a:chOff x="0" y="0"/>
            <a:chExt cx="4858058" cy="781947"/>
          </a:xfrm>
        </p:grpSpPr>
        <p:pic>
          <p:nvPicPr>
            <p:cNvPr id="305" name="Google Shape;305;p20"/>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306" name="Google Shape;306;p20"/>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sp>
        <p:nvSpPr>
          <p:cNvPr id="307" name="Google Shape;307;p20"/>
          <p:cNvSpPr txBox="1"/>
          <p:nvPr/>
        </p:nvSpPr>
        <p:spPr>
          <a:xfrm>
            <a:off x="2245215" y="781050"/>
            <a:ext cx="16475531" cy="121856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i="0" lang="en-US" sz="6400" u="none" cap="none" strike="noStrike">
                <a:solidFill>
                  <a:srgbClr val="000000"/>
                </a:solidFill>
                <a:latin typeface="Calibri"/>
                <a:ea typeface="Calibri"/>
                <a:cs typeface="Calibri"/>
                <a:sym typeface="Calibri"/>
              </a:rPr>
              <a:t>Help and advice</a:t>
            </a:r>
            <a:endParaRPr/>
          </a:p>
        </p:txBody>
      </p:sp>
      <p:pic>
        <p:nvPicPr>
          <p:cNvPr id="308" name="Google Shape;308;p20"/>
          <p:cNvPicPr preferRelativeResize="0"/>
          <p:nvPr/>
        </p:nvPicPr>
        <p:blipFill rotWithShape="1">
          <a:blip r:embed="rId5">
            <a:alphaModFix/>
          </a:blip>
          <a:srcRect b="0" l="0" r="0" t="0"/>
          <a:stretch/>
        </p:blipFill>
        <p:spPr>
          <a:xfrm>
            <a:off x="402607" y="714058"/>
            <a:ext cx="1600200" cy="1600200"/>
          </a:xfrm>
          <a:prstGeom prst="rect">
            <a:avLst/>
          </a:prstGeom>
          <a:noFill/>
          <a:ln>
            <a:noFill/>
          </a:ln>
        </p:spPr>
      </p:pic>
      <p:sp>
        <p:nvSpPr>
          <p:cNvPr id="309" name="Google Shape;309;p20"/>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20</a:t>
            </a:r>
            <a:endParaRPr/>
          </a:p>
        </p:txBody>
      </p:sp>
      <p:sp>
        <p:nvSpPr>
          <p:cNvPr id="310" name="Google Shape;310;p20"/>
          <p:cNvSpPr txBox="1"/>
          <p:nvPr/>
        </p:nvSpPr>
        <p:spPr>
          <a:xfrm>
            <a:off x="2447649" y="2596169"/>
            <a:ext cx="14811651" cy="4018344"/>
          </a:xfrm>
          <a:prstGeom prst="rect">
            <a:avLst/>
          </a:prstGeom>
          <a:noFill/>
          <a:ln>
            <a:noFill/>
          </a:ln>
        </p:spPr>
        <p:txBody>
          <a:bodyPr anchorCtr="0" anchor="t" bIns="0" lIns="0" spcFirstLastPara="1" rIns="0" wrap="square" tIns="0">
            <a:spAutoFit/>
          </a:bodyPr>
          <a:lstStyle/>
          <a:p>
            <a:pPr indent="0" lvl="0" marL="0" marR="0" rtl="0" algn="l">
              <a:lnSpc>
                <a:spcPct val="140012"/>
              </a:lnSpc>
              <a:spcBef>
                <a:spcPts val="0"/>
              </a:spcBef>
              <a:spcAft>
                <a:spcPts val="0"/>
              </a:spcAft>
              <a:buNone/>
            </a:pPr>
            <a:r>
              <a:rPr b="0" i="0" lang="en-US" sz="3199" u="sng" cap="none" strike="noStrike">
                <a:solidFill>
                  <a:srgbClr val="000000"/>
                </a:solidFill>
                <a:latin typeface="Arial"/>
                <a:ea typeface="Arial"/>
                <a:cs typeface="Arial"/>
                <a:sym typeface="Arial"/>
                <a:hlinkClick r:id="rId6">
                  <a:extLst>
                    <a:ext uri="{A12FA001-AC4F-418D-AE19-62706E023703}">
                      <ahyp:hlinkClr val="tx"/>
                    </a:ext>
                  </a:extLst>
                </a:hlinkClick>
              </a:rPr>
              <a:t>https://teenhealthsource.com/?s=relationships</a:t>
            </a:r>
            <a:endParaRPr b="0" i="0" sz="3199" u="none" cap="none" strike="noStrike">
              <a:solidFill>
                <a:srgbClr val="000000"/>
              </a:solidFill>
              <a:latin typeface="Arial"/>
              <a:ea typeface="Arial"/>
              <a:cs typeface="Arial"/>
              <a:sym typeface="Arial"/>
            </a:endParaRPr>
          </a:p>
          <a:p>
            <a:pPr indent="0" lvl="0" marL="0" marR="0" rtl="0" algn="ctr">
              <a:lnSpc>
                <a:spcPct val="140012"/>
              </a:lnSpc>
              <a:spcBef>
                <a:spcPts val="0"/>
              </a:spcBef>
              <a:spcAft>
                <a:spcPts val="0"/>
              </a:spcAft>
              <a:buNone/>
            </a:pPr>
            <a:r>
              <a:t/>
            </a:r>
            <a:endParaRPr b="0" i="0" sz="3199" u="none" cap="none" strike="noStrike">
              <a:solidFill>
                <a:srgbClr val="000000"/>
              </a:solidFill>
              <a:latin typeface="Arial"/>
              <a:ea typeface="Arial"/>
              <a:cs typeface="Arial"/>
              <a:sym typeface="Arial"/>
            </a:endParaRPr>
          </a:p>
          <a:p>
            <a:pPr indent="0" lvl="0" marL="0" marR="0" rtl="0" algn="l">
              <a:lnSpc>
                <a:spcPct val="140012"/>
              </a:lnSpc>
              <a:spcBef>
                <a:spcPts val="0"/>
              </a:spcBef>
              <a:spcAft>
                <a:spcPts val="0"/>
              </a:spcAft>
              <a:buNone/>
            </a:pPr>
            <a:r>
              <a:rPr b="0" i="0" lang="en-US" sz="3199" u="sng" cap="none" strike="noStrike">
                <a:solidFill>
                  <a:srgbClr val="000000"/>
                </a:solidFill>
                <a:latin typeface="Arial"/>
                <a:ea typeface="Arial"/>
                <a:cs typeface="Arial"/>
                <a:sym typeface="Arial"/>
                <a:hlinkClick r:id="rId7">
                  <a:extLst>
                    <a:ext uri="{A12FA001-AC4F-418D-AE19-62706E023703}">
                      <ahyp:hlinkClr val="tx"/>
                    </a:ext>
                  </a:extLst>
                </a:hlinkClick>
              </a:rPr>
              <a:t>https://www.gettingiton.org.uk/useful-contacts</a:t>
            </a:r>
            <a:endParaRPr b="0" i="0" sz="3199" u="none" cap="none" strike="noStrike">
              <a:solidFill>
                <a:srgbClr val="000000"/>
              </a:solidFill>
              <a:latin typeface="Arial"/>
              <a:ea typeface="Arial"/>
              <a:cs typeface="Arial"/>
              <a:sym typeface="Arial"/>
            </a:endParaRPr>
          </a:p>
          <a:p>
            <a:pPr indent="0" lvl="0" marL="0" marR="0" rtl="0" algn="l">
              <a:lnSpc>
                <a:spcPct val="140012"/>
              </a:lnSpc>
              <a:spcBef>
                <a:spcPts val="0"/>
              </a:spcBef>
              <a:spcAft>
                <a:spcPts val="0"/>
              </a:spcAft>
              <a:buNone/>
            </a:pPr>
            <a:r>
              <a:t/>
            </a:r>
            <a:endParaRPr b="0" i="0" sz="3199" u="none" cap="none" strike="noStrike">
              <a:solidFill>
                <a:srgbClr val="000000"/>
              </a:solidFill>
              <a:latin typeface="Arial"/>
              <a:ea typeface="Arial"/>
              <a:cs typeface="Arial"/>
              <a:sym typeface="Arial"/>
            </a:endParaRPr>
          </a:p>
          <a:p>
            <a:pPr indent="0" lvl="0" marL="0" marR="0" rtl="0" algn="l">
              <a:lnSpc>
                <a:spcPct val="140012"/>
              </a:lnSpc>
              <a:spcBef>
                <a:spcPts val="0"/>
              </a:spcBef>
              <a:spcAft>
                <a:spcPts val="0"/>
              </a:spcAft>
              <a:buNone/>
            </a:pPr>
            <a:r>
              <a:rPr b="0" i="0" lang="en-US" sz="3199" u="sng" cap="none" strike="noStrike">
                <a:solidFill>
                  <a:srgbClr val="000000"/>
                </a:solidFill>
                <a:latin typeface="Arial"/>
                <a:ea typeface="Arial"/>
                <a:cs typeface="Arial"/>
                <a:sym typeface="Arial"/>
                <a:hlinkClick r:id="rId8">
                  <a:extLst>
                    <a:ext uri="{A12FA001-AC4F-418D-AE19-62706E023703}">
                      <ahyp:hlinkClr val="tx"/>
                    </a:ext>
                  </a:extLst>
                </a:hlinkClick>
              </a:rPr>
              <a:t>https://www.brook.org.uk/topics/relationships/ </a:t>
            </a:r>
            <a:endParaRPr b="0" i="0" sz="3199" u="none" cap="none" strike="noStrike">
              <a:solidFill>
                <a:srgbClr val="000000"/>
              </a:solidFill>
              <a:latin typeface="Arial"/>
              <a:ea typeface="Arial"/>
              <a:cs typeface="Arial"/>
              <a:sym typeface="Arial"/>
            </a:endParaRPr>
          </a:p>
          <a:p>
            <a:pPr indent="0" lvl="0" marL="0" marR="0" rtl="0" algn="ctr">
              <a:lnSpc>
                <a:spcPct val="140012"/>
              </a:lnSpc>
              <a:spcBef>
                <a:spcPts val="0"/>
              </a:spcBef>
              <a:spcAft>
                <a:spcPts val="0"/>
              </a:spcAft>
              <a:buNone/>
            </a:pPr>
            <a:r>
              <a:t/>
            </a:r>
            <a:endParaRPr b="0" i="0" sz="3199" u="none" cap="none" strike="noStrike">
              <a:solidFill>
                <a:srgbClr val="000000"/>
              </a:solidFill>
              <a:latin typeface="Arial"/>
              <a:ea typeface="Arial"/>
              <a:cs typeface="Arial"/>
              <a:sym typeface="Arial"/>
            </a:endParaRPr>
          </a:p>
          <a:p>
            <a:pPr indent="0" lvl="0" marL="0" marR="0" rtl="0" algn="ctr">
              <a:lnSpc>
                <a:spcPct val="140012"/>
              </a:lnSpc>
              <a:spcBef>
                <a:spcPts val="0"/>
              </a:spcBef>
              <a:spcAft>
                <a:spcPts val="0"/>
              </a:spcAft>
              <a:buNone/>
            </a:pPr>
            <a:r>
              <a:t/>
            </a:r>
            <a:endParaRPr b="0" i="0" sz="3199"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grpSp>
        <p:nvGrpSpPr>
          <p:cNvPr id="315" name="Google Shape;315;p21"/>
          <p:cNvGrpSpPr/>
          <p:nvPr/>
        </p:nvGrpSpPr>
        <p:grpSpPr>
          <a:xfrm>
            <a:off x="7322228" y="9611508"/>
            <a:ext cx="3643543" cy="586460"/>
            <a:chOff x="0" y="0"/>
            <a:chExt cx="4858058" cy="781947"/>
          </a:xfrm>
        </p:grpSpPr>
        <p:pic>
          <p:nvPicPr>
            <p:cNvPr id="316" name="Google Shape;316;p21"/>
            <p:cNvPicPr preferRelativeResize="0"/>
            <p:nvPr/>
          </p:nvPicPr>
          <p:blipFill rotWithShape="1">
            <a:blip r:embed="rId3">
              <a:alphaModFix/>
            </a:blip>
            <a:srcRect b="0" l="0" r="0" t="0"/>
            <a:stretch/>
          </p:blipFill>
          <p:spPr>
            <a:xfrm>
              <a:off x="564728" y="0"/>
              <a:ext cx="4293330" cy="781947"/>
            </a:xfrm>
            <a:prstGeom prst="rect">
              <a:avLst/>
            </a:prstGeom>
            <a:noFill/>
            <a:ln>
              <a:noFill/>
            </a:ln>
          </p:spPr>
        </p:pic>
        <p:pic>
          <p:nvPicPr>
            <p:cNvPr id="317" name="Google Shape;317;p21"/>
            <p:cNvPicPr preferRelativeResize="0"/>
            <p:nvPr/>
          </p:nvPicPr>
          <p:blipFill rotWithShape="1">
            <a:blip r:embed="rId4">
              <a:alphaModFix/>
            </a:blip>
            <a:srcRect b="0" l="0" r="0" t="0"/>
            <a:stretch/>
          </p:blipFill>
          <p:spPr>
            <a:xfrm>
              <a:off x="0" y="108609"/>
              <a:ext cx="564728" cy="564728"/>
            </a:xfrm>
            <a:prstGeom prst="rect">
              <a:avLst/>
            </a:prstGeom>
            <a:noFill/>
            <a:ln>
              <a:noFill/>
            </a:ln>
          </p:spPr>
        </p:pic>
      </p:grpSp>
      <p:pic>
        <p:nvPicPr>
          <p:cNvPr id="318" name="Google Shape;318;p21"/>
          <p:cNvPicPr preferRelativeResize="0"/>
          <p:nvPr/>
        </p:nvPicPr>
        <p:blipFill rotWithShape="1">
          <a:blip r:embed="rId5">
            <a:alphaModFix/>
          </a:blip>
          <a:srcRect b="0" l="0" r="0" t="0"/>
          <a:stretch/>
        </p:blipFill>
        <p:spPr>
          <a:xfrm>
            <a:off x="496959" y="722505"/>
            <a:ext cx="1426953" cy="1583305"/>
          </a:xfrm>
          <a:prstGeom prst="rect">
            <a:avLst/>
          </a:prstGeom>
          <a:noFill/>
          <a:ln>
            <a:noFill/>
          </a:ln>
        </p:spPr>
      </p:pic>
      <p:sp>
        <p:nvSpPr>
          <p:cNvPr id="319" name="Google Shape;319;p21"/>
          <p:cNvSpPr txBox="1"/>
          <p:nvPr/>
        </p:nvSpPr>
        <p:spPr>
          <a:xfrm>
            <a:off x="2245215" y="781050"/>
            <a:ext cx="16475531" cy="121943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i="0" lang="en-US" sz="6400" u="none" cap="none" strike="noStrike">
                <a:solidFill>
                  <a:srgbClr val="000000"/>
                </a:solidFill>
                <a:latin typeface="Calibri"/>
                <a:ea typeface="Calibri"/>
                <a:cs typeface="Calibri"/>
                <a:sym typeface="Calibri"/>
              </a:rPr>
              <a:t>Homework task</a:t>
            </a:r>
            <a:endParaRPr/>
          </a:p>
        </p:txBody>
      </p:sp>
      <p:sp>
        <p:nvSpPr>
          <p:cNvPr id="320" name="Google Shape;320;p21"/>
          <p:cNvSpPr txBox="1"/>
          <p:nvPr/>
        </p:nvSpPr>
        <p:spPr>
          <a:xfrm>
            <a:off x="776815" y="9729795"/>
            <a:ext cx="5794760" cy="293601"/>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1600" u="none" cap="none" strike="noStrike">
                <a:solidFill>
                  <a:srgbClr val="000000"/>
                </a:solidFill>
                <a:latin typeface="Calibri"/>
                <a:ea typeface="Calibri"/>
                <a:cs typeface="Calibri"/>
                <a:sym typeface="Calibri"/>
              </a:rPr>
              <a:t>Stages of a romantic relationship/ Ages 14-16 years/ Slide 21</a:t>
            </a:r>
            <a:endParaRPr/>
          </a:p>
        </p:txBody>
      </p:sp>
      <p:sp>
        <p:nvSpPr>
          <p:cNvPr id="321" name="Google Shape;321;p21"/>
          <p:cNvSpPr txBox="1"/>
          <p:nvPr/>
        </p:nvSpPr>
        <p:spPr>
          <a:xfrm>
            <a:off x="2447649" y="2596169"/>
            <a:ext cx="14811651" cy="2799599"/>
          </a:xfrm>
          <a:prstGeom prst="rect">
            <a:avLst/>
          </a:prstGeom>
          <a:noFill/>
          <a:ln>
            <a:noFill/>
          </a:ln>
        </p:spPr>
        <p:txBody>
          <a:bodyPr anchorCtr="0" anchor="t" bIns="0" lIns="0" spcFirstLastPara="1" rIns="0" wrap="square" tIns="0">
            <a:spAutoFit/>
          </a:bodyPr>
          <a:lstStyle/>
          <a:p>
            <a:pPr indent="0" lvl="0" marL="0" marR="0" rtl="0" algn="l">
              <a:lnSpc>
                <a:spcPct val="140012"/>
              </a:lnSpc>
              <a:spcBef>
                <a:spcPts val="0"/>
              </a:spcBef>
              <a:spcAft>
                <a:spcPts val="0"/>
              </a:spcAft>
              <a:buNone/>
            </a:pPr>
            <a:r>
              <a:rPr b="0" i="0" lang="en-US" sz="3199" u="none" cap="none" strike="noStrike">
                <a:solidFill>
                  <a:srgbClr val="000000"/>
                </a:solidFill>
                <a:latin typeface="Arial"/>
                <a:ea typeface="Arial"/>
                <a:cs typeface="Arial"/>
                <a:sym typeface="Arial"/>
              </a:rPr>
              <a:t>What have you learned about how romantic relationships change and how to manage these changes?</a:t>
            </a:r>
            <a:endParaRPr/>
          </a:p>
          <a:p>
            <a:pPr indent="0" lvl="0" marL="0" marR="0" rtl="0" algn="l">
              <a:lnSpc>
                <a:spcPct val="140012"/>
              </a:lnSpc>
              <a:spcBef>
                <a:spcPts val="0"/>
              </a:spcBef>
              <a:spcAft>
                <a:spcPts val="0"/>
              </a:spcAft>
              <a:buNone/>
            </a:pPr>
            <a:r>
              <a:t/>
            </a:r>
            <a:endParaRPr b="0" i="0" sz="3199" u="none" cap="none" strike="noStrike">
              <a:solidFill>
                <a:srgbClr val="000000"/>
              </a:solidFill>
              <a:latin typeface="Arial"/>
              <a:ea typeface="Arial"/>
              <a:cs typeface="Arial"/>
              <a:sym typeface="Arial"/>
            </a:endParaRPr>
          </a:p>
          <a:p>
            <a:pPr indent="0" lvl="0" marL="0" marR="0" rtl="0" algn="l">
              <a:lnSpc>
                <a:spcPct val="140012"/>
              </a:lnSpc>
              <a:spcBef>
                <a:spcPts val="0"/>
              </a:spcBef>
              <a:spcAft>
                <a:spcPts val="0"/>
              </a:spcAft>
              <a:buNone/>
            </a:pPr>
            <a:r>
              <a:rPr b="0" i="0" lang="en-US" sz="3199" u="none" cap="none" strike="noStrike">
                <a:solidFill>
                  <a:srgbClr val="000000"/>
                </a:solidFill>
                <a:latin typeface="Arial"/>
                <a:ea typeface="Arial"/>
                <a:cs typeface="Arial"/>
                <a:sym typeface="Arial"/>
              </a:rPr>
              <a:t>Write down 5 points that have made an impact on you.</a:t>
            </a:r>
            <a:endParaRPr/>
          </a:p>
          <a:p>
            <a:pPr indent="0" lvl="0" marL="0" marR="0" rtl="0" algn="ctr">
              <a:lnSpc>
                <a:spcPct val="140012"/>
              </a:lnSpc>
              <a:spcBef>
                <a:spcPts val="0"/>
              </a:spcBef>
              <a:spcAft>
                <a:spcPts val="0"/>
              </a:spcAft>
              <a:buNone/>
            </a:pPr>
            <a:r>
              <a:t/>
            </a:r>
            <a:endParaRPr b="0" i="0" sz="3199"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dc:creator>user</dc:creator>
</cp:coreProperties>
</file>