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Lst>
  <p:sldSz cx="18288000" cy="10287000"/>
  <p:notesSz cx="6858000" cy="9144000"/>
  <p:embeddedFontLst>
    <p:embeddedFont>
      <p:font typeface="Arial Bold" panose="020B0802020202020204" pitchFamily="34" charset="77"/>
      <p:regular r:id="rId57"/>
      <p:bold r:id="rId58"/>
    </p:embeddedFont>
    <p:embeddedFont>
      <p:font typeface="Calibri (MS)" panose="020F0502020204030204" pitchFamily="34" charset="0"/>
      <p:regular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94605" autoAdjust="0"/>
  </p:normalViewPr>
  <p:slideViewPr>
    <p:cSldViewPr>
      <p:cViewPr varScale="1">
        <p:scale>
          <a:sx n="71" d="100"/>
          <a:sy n="71" d="100"/>
        </p:scale>
        <p:origin x="76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23.04.2024</a:t>
            </a:fld>
            <a:endParaRPr lang="cs-CZ" dirty="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dirty="0"/>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Safeguarding</a:t>
            </a:r>
          </a:p>
          <a:p>
            <a:endParaRPr lang="en-US" dirty="0"/>
          </a:p>
          <a:p>
            <a:r>
              <a:rPr lang="en-US" dirty="0"/>
              <a:t>The content of these activities is sensitive in nature as it deals with the biological changes in humans during adolescence. Some pupils may find this worrying and have lots of questions, so this is an opportunity to offer reassurance. Some pupils may not have received this education at primary school, or it may have only been covered very briefly. Use of the Ground Rules on Slide 1 is essential to create a safe and comfortable environment to learn this content. Use of Take 10 Activity 1 is also helpful as it provides a space for the students to ask questions, which can be addressed throughout. Should students make disclosures that cause concern, you should discuss this with your Safeguarding Officer. If you have a School Health Nurse, these activities could be co-delivered with them. (See also notes about trans students below).</a:t>
            </a:r>
          </a:p>
          <a:p>
            <a:endParaRPr lang="en-US" dirty="0"/>
          </a:p>
          <a:p>
            <a:r>
              <a:rPr lang="en-US" dirty="0"/>
              <a:t>The terminology used in this session refers to the biological changes experienced by boys and girls. If you have gender-questioning children in your  class we recommend speaking to them and ideally their parents in advance to decide how these young people engage with the session. It's useful for all students to understand what happens  to their peers, however, if you are a mixed school and would like to separate boys and girls to support more open  discussion for some areas this may be something you wish to consider. Please do whatever is most appropriate for the needs of the students in your setting. </a:t>
            </a:r>
          </a:p>
          <a:p>
            <a:endParaRPr lang="en-US" dirty="0"/>
          </a:p>
          <a:p>
            <a:r>
              <a:rPr lang="en-US" dirty="0"/>
              <a:t>There is reference to an ovum being fertilised in take 10 activity 3, slide 25. If students have not covered conception either in science or at primary school, you may wish to modify this slide.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10 Activity Choice 1: Questions about  puberty </a:t>
            </a:r>
          </a:p>
          <a:p>
            <a:r>
              <a:rPr lang="en-US" dirty="0"/>
              <a:t>This activity helps students ask any questions they have about puberty, which can then be followed up throughout the rest of the lesson. Some teachers prefer to make this an anonymous activity which can encourage more openness from the students, but also gives an opportunity for 'joke questions', while others ask students to initial or write their name on the questions. The benefit of the latter approach is that it's easier to follow up a safeguarding concern if you know which pupil has raised it. This activity could be completed prior to the lesson so it gives you an opportunity to see what questions have been asked. This also gives you more time to prepare appropriate answers to the questions. You could also repeat the activity at the end of a session (or a week later) to see if there are any new or unanswered questions.</a:t>
            </a:r>
          </a:p>
          <a:p>
            <a:endParaRPr lang="en-US" dirty="0"/>
          </a:p>
          <a:p>
            <a:r>
              <a:rPr lang="en-US" dirty="0"/>
              <a:t>Hand out slips of paper to the students, give them time to write any questions they have about puberty. Show slide 3 which has some prompts. Collect them in a box or container. You can address the questions being asked either in a Q &amp; A session, or integrated into other activities.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10 Activity 2</a:t>
            </a:r>
          </a:p>
          <a:p>
            <a:endParaRPr lang="en-US" dirty="0"/>
          </a:p>
          <a:p>
            <a:r>
              <a:rPr lang="en-US" dirty="0"/>
              <a:t>This activity is designed to familiarise students with female anatomy. Show slide 4 and ask students to make a note of the term. Move through slides 5 to 11 giving  students a few moments to  try and match the term to the slide. Students can work in pairs and discuss or individually. </a:t>
            </a:r>
          </a:p>
          <a:p>
            <a:endParaRPr lang="en-US" dirty="0"/>
          </a:p>
          <a:p>
            <a:r>
              <a:rPr lang="en-US" dirty="0"/>
              <a:t>Slide 12 provides the terminology for the parts of the female genitalia. You can decide whether you wish to use this slide or not.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Ovaries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This is the uterus or womb</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Fallopian tubes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Vagina</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Vulva</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Cervix</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Menstruation  (period)</a:t>
            </a:r>
          </a:p>
          <a:p>
            <a:endParaRPr lang="en-US" dirty="0"/>
          </a:p>
          <a:p>
            <a:r>
              <a:rPr lang="en-US" dirty="0"/>
              <a:t>pad, tampon, menstrual cup, period pants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Correct terminology for female genitalia.</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10 Activity Choice 3:</a:t>
            </a:r>
          </a:p>
          <a:p>
            <a:endParaRPr lang="en-US" dirty="0"/>
          </a:p>
          <a:p>
            <a:r>
              <a:rPr lang="en-US" dirty="0"/>
              <a:t>Puberty true/false</a:t>
            </a:r>
          </a:p>
          <a:p>
            <a:r>
              <a:rPr lang="en-US" dirty="0"/>
              <a:t>This activity will test student knowledge about puberty. You may wish to use it as an assessment activity. </a:t>
            </a:r>
          </a:p>
          <a:p>
            <a:endParaRPr lang="en-US" dirty="0"/>
          </a:p>
          <a:p>
            <a:r>
              <a:rPr lang="en-US" dirty="0"/>
              <a:t>The quiz can be completed individually or in pairs. Give students a few moments  to answer and then share the correct answers.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20 Activity Choice 1:</a:t>
            </a:r>
          </a:p>
          <a:p>
            <a:endParaRPr lang="en-US" dirty="0"/>
          </a:p>
          <a:p>
            <a:r>
              <a:rPr lang="en-US" dirty="0"/>
              <a:t>This activity focuses on  the changes girls experience during  puberty. Play the short video on slide 23 and then challenge students to complete the follow up tasks on slides 24-27.</a:t>
            </a:r>
          </a:p>
          <a:p>
            <a:endParaRPr lang="en-US" dirty="0"/>
          </a:p>
          <a:p>
            <a:r>
              <a:rPr lang="en-US" dirty="0"/>
              <a:t>Conclude the activity by going  through slide 28.</a:t>
            </a:r>
          </a:p>
          <a:p>
            <a:endParaRPr lang="en-US" dirty="0"/>
          </a:p>
          <a:p>
            <a:endParaRPr lang="en-US" dirty="0"/>
          </a:p>
          <a:p>
            <a:r>
              <a:rPr lang="en-US" dirty="0"/>
              <a:t>VIMEO Link: https://</a:t>
            </a:r>
            <a:r>
              <a:rPr lang="en-US" dirty="0" err="1"/>
              <a:t>vimeo.com</a:t>
            </a:r>
            <a:r>
              <a:rPr lang="en-US" dirty="0"/>
              <a:t>/935334587/ff629cdb53?share=copy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When a girl reaches puberty the OVA in her OVARIES start to mature. This is because the hormone OESTROGEN starts being MADE. Th</a:t>
            </a:r>
          </a:p>
          <a:p>
            <a:r>
              <a:rPr lang="en-US" dirty="0"/>
              <a:t>is usually happens sometime between ages 10 and 14 although it can happen earlier or later.</a:t>
            </a:r>
          </a:p>
          <a:p>
            <a:endParaRPr lang="en-US" dirty="0"/>
          </a:p>
          <a:p>
            <a:r>
              <a:rPr lang="en-US" dirty="0"/>
              <a:t>About once a MONTH the hormone levels rise and one OVA is released from one of the OVARIES The OVUM is about the size of a grain of SAND and can just about be seen with the naked EYE. It moves through the FALLOPIAN tube to the UTERUS.</a:t>
            </a:r>
          </a:p>
          <a:p>
            <a:endParaRPr lang="en-US" dirty="0"/>
          </a:p>
          <a:p>
            <a:r>
              <a:rPr lang="en-US" dirty="0"/>
              <a:t>NOTE: OVUM  -  singular</a:t>
            </a:r>
          </a:p>
          <a:p>
            <a:r>
              <a:rPr lang="en-US" dirty="0"/>
              <a:t>OVA - plural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The LINING of the UTERUS becomes enriched with BLOOD. This prepares it for a FERTILISED ovum which will grow into a BABY if it has met a sperm through having sex. Most ova do not get FERTILISED, so they pass out of the body through the VAGINA and VULVA together with the LINING of the UTERUS. This is called having a PERIOD or menstruation.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The amount of BLOOD passed is about 20-80ml or one eggcup full, but it varies. The same CYCLE repeats every 21-35 days. At first periods may be IRREGULAR but they usually become more regular. Periods continue until around the age of 50 when they stop, this is called the MENOPAUSE A PAD , TAMPON or combination of both are used during a period and should be changed regularly. Some girls and women prefer to use a MENSTRUAL CUP as it’s more environmentally friendly and a fairly recent invention are PERIOD PANTS which absorb blood without leaking and can be washed and re-used.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When having a period it's not unusual to feel CRAMPS in the abdomen a few days before and during menstruation. A period can last between 3 and 8 DAYS. A HOT water bottle can help with period pains or you could take a painkiller such as IBUPROFEN. It can also be common to experience MOOD swings, this is due to the oestrogen levels rising and falling. This is called PMS (premenstrual syndrome). This is also unique to every woman and not everyone experiences PMS.</a:t>
            </a:r>
          </a:p>
          <a:p>
            <a:endParaRPr lang="en-US" dirty="0"/>
          </a:p>
          <a:p>
            <a:r>
              <a:rPr lang="en-US" dirty="0"/>
              <a:t>*NOTE: Explain the importance of medicine safety. Follow guidelines on the packet, Do not exceed the dosage and take medicine under adult supervision.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Conclude the activity using the summary slide (28)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20 Activity 2:</a:t>
            </a:r>
          </a:p>
          <a:p>
            <a:endParaRPr lang="en-US" dirty="0"/>
          </a:p>
          <a:p>
            <a:r>
              <a:rPr lang="en-US" dirty="0"/>
              <a:t>This activity focuses on male reproductive anatomy and puberty. </a:t>
            </a:r>
          </a:p>
          <a:p>
            <a:endParaRPr lang="en-US" dirty="0"/>
          </a:p>
          <a:p>
            <a:r>
              <a:rPr lang="en-US" dirty="0"/>
              <a:t>Show slide 29 and ask students to make a note of the terms. Move through slides 30 to 35 and task students with matching each label to the area indicated on the  slide.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Penis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Testicle (s)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Epididymis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Sperm</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Semen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Scrotum</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Play  the short video (just over 2 minutes) and then ask the  students to complete slides 37 and 38.</a:t>
            </a:r>
          </a:p>
          <a:p>
            <a:endParaRPr lang="en-US" dirty="0"/>
          </a:p>
          <a:p>
            <a:r>
              <a:rPr lang="en-US" dirty="0" err="1"/>
              <a:t>Vimeon</a:t>
            </a:r>
            <a:r>
              <a:rPr lang="en-US" dirty="0"/>
              <a:t> link: https://</a:t>
            </a:r>
            <a:r>
              <a:rPr lang="en-US" dirty="0" err="1"/>
              <a:t>vimeo.com</a:t>
            </a:r>
            <a:r>
              <a:rPr lang="en-US" dirty="0"/>
              <a:t>/935430314/6bb2cee99f?share=copy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Boys usually notice physical signs of puberty a little older than girls. This often begins with a GROWTH SPURT. The TESTICLES get bigger and the PENIS gets longer.   HAIR grows under arms and boys may notice that they SWEAT more. The voice will BREAK and have a lower pitch. The main male hormone is TESTOSTERONE.</a:t>
            </a:r>
          </a:p>
          <a:p>
            <a:endParaRPr lang="en-US" dirty="0"/>
          </a:p>
          <a:p>
            <a:r>
              <a:rPr lang="en-US" dirty="0"/>
              <a:t>Boys start to reach physical maturity from 15 years old and many will start to SHAVE.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During puberty it is normal to have an unexpected ERECTION. WET DREAMS</a:t>
            </a:r>
          </a:p>
          <a:p>
            <a:r>
              <a:rPr lang="en-US" dirty="0"/>
              <a:t>are common where boys EJACULATE SEMEN</a:t>
            </a:r>
          </a:p>
          <a:p>
            <a:r>
              <a:rPr lang="en-US" dirty="0"/>
              <a:t>when sleeping. These are all normal experiences of growing up.</a:t>
            </a:r>
          </a:p>
          <a:p>
            <a:endParaRPr lang="en-US" dirty="0"/>
          </a:p>
          <a:p>
            <a:r>
              <a:rPr lang="en-US" dirty="0"/>
              <a:t>By 18 most boys have completed puberty and reached full height, but MUSCLES continue to develop.</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Take 30 Activity</a:t>
            </a:r>
          </a:p>
          <a:p>
            <a:endParaRPr lang="en-US" dirty="0"/>
          </a:p>
          <a:p>
            <a:r>
              <a:rPr lang="en-US" dirty="0"/>
              <a:t>This activity brings together much of the previous information. If your group has  already covered puberty at primary school, this could be used  as a stand alone  activity to recap and consolidate previous learning.</a:t>
            </a:r>
          </a:p>
          <a:p>
            <a:endParaRPr lang="en-US" dirty="0"/>
          </a:p>
          <a:p>
            <a:r>
              <a:rPr lang="en-US" dirty="0"/>
              <a:t>There are a number of ways to execute this activity. You might wish to print out the slides and pass around the class to read through in small groups (see printable  materials at the end of the  teacher notes). If any questions arise students can make a note of them and place in the question box.</a:t>
            </a:r>
          </a:p>
          <a:p>
            <a:endParaRPr lang="en-US" dirty="0"/>
          </a:p>
          <a:p>
            <a:r>
              <a:rPr lang="en-US" dirty="0"/>
              <a:t>Alternatively, you can take the class through the  slides (39-47) asking them to make notes of  anything they are unsure of, again to place in the question  box.</a:t>
            </a:r>
          </a:p>
          <a:p>
            <a:endParaRPr lang="en-US" dirty="0"/>
          </a:p>
          <a:p>
            <a:r>
              <a:rPr lang="en-US" dirty="0"/>
              <a:t>To ascertain learning use the exercise on slide 48.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This activity can be completed individually or in small groups and used to check learning as well as any misperceptions.</a:t>
            </a:r>
          </a:p>
          <a:p>
            <a:endParaRPr lang="en-US" dirty="0"/>
          </a:p>
          <a:p>
            <a:r>
              <a:rPr lang="en-US" dirty="0"/>
              <a:t>Students should make 4 headings in a note book, paper, mini whiteboard. Move onto  slide 49 and task the group with  placing  each statement  under the correct heading. Continue the exercise using slide 50.</a:t>
            </a:r>
          </a:p>
          <a:p>
            <a:endParaRPr lang="en-US" dirty="0"/>
          </a:p>
          <a:p>
            <a:r>
              <a:rPr lang="en-US" dirty="0"/>
              <a:t>Printable  version is  available at the end  of the teacher notes. If you wanted a more tactile exercise, cut out the statements and place under headings.</a:t>
            </a:r>
          </a:p>
          <a:p>
            <a:endParaRPr lang="en-US" dirty="0"/>
          </a:p>
          <a:p>
            <a:r>
              <a:rPr lang="en-US" dirty="0"/>
              <a:t>As students complete the task check for any misunderstandings and give feedback as required.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dirty="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This is a less structured activity and could also be used to assess understanding about puberty.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dirty="0"/>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4/23/24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11.jpeg"/><Relationship Id="rId12"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svg"/><Relationship Id="rId5" Type="http://schemas.openxmlformats.org/officeDocument/2006/relationships/image" Target="../media/image3.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svg"/><Relationship Id="rId14"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11.jpeg"/><Relationship Id="rId12"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svg"/><Relationship Id="rId5" Type="http://schemas.openxmlformats.org/officeDocument/2006/relationships/image" Target="../media/image3.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svg"/><Relationship Id="rId14"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11.jpeg"/><Relationship Id="rId12"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svg"/><Relationship Id="rId5" Type="http://schemas.openxmlformats.org/officeDocument/2006/relationships/image" Target="../media/image3.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svg"/><Relationship Id="rId14"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11.jpeg"/><Relationship Id="rId12"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svg"/><Relationship Id="rId5" Type="http://schemas.openxmlformats.org/officeDocument/2006/relationships/image" Target="../media/image3.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svg"/><Relationship Id="rId1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11.jpeg"/><Relationship Id="rId12" Type="http://schemas.openxmlformats.org/officeDocument/2006/relationships/image" Target="../media/image16.png"/><Relationship Id="rId17" Type="http://schemas.openxmlformats.org/officeDocument/2006/relationships/image" Target="../media/image21.svg"/><Relationship Id="rId2" Type="http://schemas.openxmlformats.org/officeDocument/2006/relationships/notesSlide" Target="../notesSlides/notesSlide8.xml"/><Relationship Id="rId16"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svg"/><Relationship Id="rId5" Type="http://schemas.openxmlformats.org/officeDocument/2006/relationships/image" Target="../media/image3.sv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svg"/><Relationship Id="rId14"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5.svg"/><Relationship Id="rId18" Type="http://schemas.openxmlformats.org/officeDocument/2006/relationships/image" Target="../media/image30.png"/><Relationship Id="rId3" Type="http://schemas.openxmlformats.org/officeDocument/2006/relationships/image" Target="../media/image9.png"/><Relationship Id="rId21" Type="http://schemas.openxmlformats.org/officeDocument/2006/relationships/image" Target="../media/image33.svg"/><Relationship Id="rId7" Type="http://schemas.openxmlformats.org/officeDocument/2006/relationships/image" Target="../media/image17.svg"/><Relationship Id="rId12" Type="http://schemas.openxmlformats.org/officeDocument/2006/relationships/image" Target="../media/image24.png"/><Relationship Id="rId17" Type="http://schemas.openxmlformats.org/officeDocument/2006/relationships/image" Target="../media/image29.svg"/><Relationship Id="rId2" Type="http://schemas.openxmlformats.org/officeDocument/2006/relationships/notesSlide" Target="../notesSlides/notesSlide10.xml"/><Relationship Id="rId16" Type="http://schemas.openxmlformats.org/officeDocument/2006/relationships/image" Target="../media/image28.png"/><Relationship Id="rId20"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3.svg"/><Relationship Id="rId5" Type="http://schemas.openxmlformats.org/officeDocument/2006/relationships/image" Target="../media/image3.svg"/><Relationship Id="rId15" Type="http://schemas.openxmlformats.org/officeDocument/2006/relationships/image" Target="../media/image27.svg"/><Relationship Id="rId10" Type="http://schemas.openxmlformats.org/officeDocument/2006/relationships/image" Target="../media/image22.png"/><Relationship Id="rId19" Type="http://schemas.openxmlformats.org/officeDocument/2006/relationships/image" Target="../media/image31.svg"/><Relationship Id="rId4" Type="http://schemas.openxmlformats.org/officeDocument/2006/relationships/image" Target="../media/image2.png"/><Relationship Id="rId9" Type="http://schemas.openxmlformats.org/officeDocument/2006/relationships/image" Target="../media/image19.svg"/><Relationship Id="rId1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9.png"/><Relationship Id="rId7" Type="http://schemas.openxmlformats.org/officeDocument/2006/relationships/image" Target="../media/image36.sv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svg"/><Relationship Id="rId5" Type="http://schemas.openxmlformats.org/officeDocument/2006/relationships/image" Target="../media/image3.svg"/><Relationship Id="rId10" Type="http://schemas.openxmlformats.org/officeDocument/2006/relationships/image" Target="../media/image39.png"/><Relationship Id="rId4" Type="http://schemas.openxmlformats.org/officeDocument/2006/relationships/image" Target="../media/image2.png"/><Relationship Id="rId9" Type="http://schemas.openxmlformats.org/officeDocument/2006/relationships/image" Target="../media/image38.svg"/></Relationships>
</file>

<file path=ppt/slides/_rels/slide1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1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16.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17.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18.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20.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21.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2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sv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ideo" Target="https://player.vimeo.com/video/935334587?h=ff629cdb53&amp;amp;app_id=122963" TargetMode="External"/><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7.svg"/><Relationship Id="rId12" Type="http://schemas.openxmlformats.org/officeDocument/2006/relationships/image" Target="../media/image42.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3.svg"/><Relationship Id="rId5" Type="http://schemas.openxmlformats.org/officeDocument/2006/relationships/image" Target="../media/image3.svg"/><Relationship Id="rId10" Type="http://schemas.openxmlformats.org/officeDocument/2006/relationships/image" Target="../media/image22.png"/><Relationship Id="rId4" Type="http://schemas.openxmlformats.org/officeDocument/2006/relationships/image" Target="../media/image2.png"/><Relationship Id="rId9" Type="http://schemas.openxmlformats.org/officeDocument/2006/relationships/image" Target="../media/image19.svg"/></Relationships>
</file>

<file path=ppt/slides/_rels/slide2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svg"/><Relationship Id="rId3" Type="http://schemas.openxmlformats.org/officeDocument/2006/relationships/image" Target="../media/image9.png"/><Relationship Id="rId7" Type="http://schemas.openxmlformats.org/officeDocument/2006/relationships/image" Target="../media/image17.svg"/><Relationship Id="rId12"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44.svg"/><Relationship Id="rId5" Type="http://schemas.openxmlformats.org/officeDocument/2006/relationships/image" Target="../media/image3.svg"/><Relationship Id="rId10" Type="http://schemas.openxmlformats.org/officeDocument/2006/relationships/image" Target="../media/image43.png"/><Relationship Id="rId4" Type="http://schemas.openxmlformats.org/officeDocument/2006/relationships/image" Target="../media/image2.png"/><Relationship Id="rId9" Type="http://schemas.openxmlformats.org/officeDocument/2006/relationships/image" Target="../media/image19.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1.png"/><Relationship Id="rId7" Type="http://schemas.openxmlformats.org/officeDocument/2006/relationships/image" Target="../media/image52.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54.jpeg"/><Relationship Id="rId2" Type="http://schemas.openxmlformats.org/officeDocument/2006/relationships/slideLayout" Target="../slideLayouts/slideLayout7.xml"/><Relationship Id="rId1" Type="http://schemas.openxmlformats.org/officeDocument/2006/relationships/video" Target="https://player.vimeo.com/video/935430314?h=6bb2cee99f&amp;amp;app_id=122963" TargetMode="Externa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3.sv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3.sv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3.sv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3.sv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3.sv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3.sv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3.sv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4.jpeg"/><Relationship Id="rId4" Type="http://schemas.openxmlformats.org/officeDocument/2006/relationships/image" Target="../media/image3.sv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3.svg"/><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3.svg"/></Relationships>
</file>

<file path=ppt/slides/_rels/slide53.xml.rels><?xml version="1.0" encoding="UTF-8" standalone="yes"?>
<Relationships xmlns="http://schemas.openxmlformats.org/package/2006/relationships"><Relationship Id="rId8" Type="http://schemas.openxmlformats.org/officeDocument/2006/relationships/hyperlink" Target="https://www.childline.org.uk/info-advice/you-your-body/puberty/puberty-boys/" TargetMode="External"/><Relationship Id="rId3" Type="http://schemas.openxmlformats.org/officeDocument/2006/relationships/image" Target="../media/image2.png"/><Relationship Id="rId7" Type="http://schemas.openxmlformats.org/officeDocument/2006/relationships/hyperlink" Target="https://www.childline.org.uk/info-advice/you-your-body/puberty/puberty-girl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3.svg"/></Relationships>
</file>

<file path=ppt/slides/_rels/slide54.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319226" y="88208"/>
            <a:ext cx="12941915" cy="1530350"/>
          </a:xfrm>
          <a:prstGeom prst="rect">
            <a:avLst/>
          </a:prstGeom>
        </p:spPr>
        <p:txBody>
          <a:bodyPr lIns="0" tIns="0" rIns="0" bIns="0" rtlCol="0" anchor="t">
            <a:spAutoFit/>
          </a:bodyPr>
          <a:lstStyle/>
          <a:p>
            <a:pPr algn="ctr">
              <a:lnSpc>
                <a:spcPts val="11200"/>
              </a:lnSpc>
            </a:pPr>
            <a:r>
              <a:rPr lang="en-US" sz="8000" spc="74" dirty="0">
                <a:solidFill>
                  <a:srgbClr val="1D71B8"/>
                </a:solidFill>
                <a:latin typeface="Arial"/>
              </a:rPr>
              <a:t>Rules of Engagement</a:t>
            </a:r>
          </a:p>
        </p:txBody>
      </p:sp>
      <p:sp>
        <p:nvSpPr>
          <p:cNvPr id="3" name="Freeform 3"/>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4" name="Freeform 4"/>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5" name="TextBox 5"/>
          <p:cNvSpPr txBox="1"/>
          <p:nvPr/>
        </p:nvSpPr>
        <p:spPr>
          <a:xfrm>
            <a:off x="1524000" y="2247208"/>
            <a:ext cx="16154400" cy="5939768"/>
          </a:xfrm>
          <a:prstGeom prst="rect">
            <a:avLst/>
          </a:prstGeom>
        </p:spPr>
        <p:txBody>
          <a:bodyPr wrap="square" lIns="0" tIns="0" rIns="0" bIns="0" rtlCol="0" anchor="t">
            <a:spAutoFit/>
          </a:bodyPr>
          <a:lstStyle/>
          <a:p>
            <a:pPr algn="l">
              <a:lnSpc>
                <a:spcPts val="6719"/>
              </a:lnSpc>
            </a:pPr>
            <a:endParaRPr dirty="0"/>
          </a:p>
          <a:p>
            <a:pPr marL="975360" lvl="2" indent="-325120" algn="l">
              <a:lnSpc>
                <a:spcPts val="6719"/>
              </a:lnSpc>
              <a:buFont typeface="Arial"/>
              <a:buChar char="⚬"/>
            </a:pPr>
            <a:r>
              <a:rPr lang="en-US" sz="4800" spc="44" dirty="0">
                <a:solidFill>
                  <a:srgbClr val="000000"/>
                </a:solidFill>
                <a:latin typeface="Arial"/>
              </a:rPr>
              <a:t>I have the right to share my opinion and be listened to</a:t>
            </a:r>
          </a:p>
          <a:p>
            <a:pPr marL="975360" lvl="2" indent="-325120" algn="l">
              <a:lnSpc>
                <a:spcPts val="6719"/>
              </a:lnSpc>
              <a:buFont typeface="Arial"/>
              <a:buChar char="⚬"/>
            </a:pPr>
            <a:r>
              <a:rPr lang="en-US" sz="4800" spc="44" dirty="0">
                <a:solidFill>
                  <a:srgbClr val="1D71B8"/>
                </a:solidFill>
                <a:latin typeface="Arial"/>
              </a:rPr>
              <a:t>I have the right to pass</a:t>
            </a:r>
          </a:p>
          <a:p>
            <a:pPr marL="975360" lvl="2" indent="-325120" algn="l">
              <a:lnSpc>
                <a:spcPts val="6719"/>
              </a:lnSpc>
              <a:buFont typeface="Arial"/>
              <a:buChar char="⚬"/>
            </a:pPr>
            <a:r>
              <a:rPr lang="en-US" sz="4800" spc="44" dirty="0">
                <a:solidFill>
                  <a:srgbClr val="000000"/>
                </a:solidFill>
                <a:latin typeface="Arial"/>
              </a:rPr>
              <a:t>I have the right to be respected and valued</a:t>
            </a:r>
          </a:p>
          <a:p>
            <a:pPr marL="975360" lvl="2" indent="-325120" algn="l">
              <a:lnSpc>
                <a:spcPts val="6719"/>
              </a:lnSpc>
              <a:buFont typeface="Arial"/>
              <a:buChar char="⚬"/>
            </a:pPr>
            <a:r>
              <a:rPr lang="en-US" sz="4800" spc="44" dirty="0">
                <a:solidFill>
                  <a:srgbClr val="1D71B8"/>
                </a:solidFill>
                <a:latin typeface="Arial"/>
              </a:rPr>
              <a:t>I have the right to keep what I discuss confidential *</a:t>
            </a:r>
          </a:p>
          <a:p>
            <a:pPr marL="975360" lvl="2" indent="-325120" algn="l">
              <a:lnSpc>
                <a:spcPts val="6719"/>
              </a:lnSpc>
              <a:buFont typeface="Arial"/>
              <a:buChar char="⚬"/>
            </a:pPr>
            <a:r>
              <a:rPr lang="en-US" sz="4800" spc="44" dirty="0">
                <a:solidFill>
                  <a:srgbClr val="000000"/>
                </a:solidFill>
                <a:latin typeface="Arial"/>
              </a:rPr>
              <a:t>I have the right not to feel judged</a:t>
            </a:r>
          </a:p>
          <a:p>
            <a:pPr marL="975360" lvl="2" indent="-325120" algn="l">
              <a:lnSpc>
                <a:spcPts val="6719"/>
              </a:lnSpc>
              <a:buFont typeface="Arial"/>
              <a:buChar char="⚬"/>
            </a:pPr>
            <a:r>
              <a:rPr lang="en-US" sz="4800" spc="44" dirty="0">
                <a:solidFill>
                  <a:srgbClr val="1D71B8"/>
                </a:solidFill>
                <a:latin typeface="Arial"/>
              </a:rPr>
              <a:t>I have the right not to answer personal questions</a:t>
            </a:r>
          </a:p>
        </p:txBody>
      </p:sp>
      <p:sp>
        <p:nvSpPr>
          <p:cNvPr id="6" name="TextBox 6"/>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1</a:t>
            </a:r>
          </a:p>
        </p:txBody>
      </p:sp>
      <p:sp>
        <p:nvSpPr>
          <p:cNvPr id="7" name="TextBox 7"/>
          <p:cNvSpPr txBox="1"/>
          <p:nvPr/>
        </p:nvSpPr>
        <p:spPr>
          <a:xfrm>
            <a:off x="3174213" y="8185133"/>
            <a:ext cx="10329093" cy="1060348"/>
          </a:xfrm>
          <a:prstGeom prst="rect">
            <a:avLst/>
          </a:prstGeom>
        </p:spPr>
        <p:txBody>
          <a:bodyPr lIns="0" tIns="0" rIns="0" bIns="0" rtlCol="0" anchor="t">
            <a:spAutoFit/>
          </a:bodyPr>
          <a:lstStyle/>
          <a:p>
            <a:pPr algn="ctr">
              <a:lnSpc>
                <a:spcPts val="4026"/>
              </a:lnSpc>
            </a:pPr>
            <a:r>
              <a:rPr lang="en-US" sz="2876" spc="26" dirty="0">
                <a:solidFill>
                  <a:srgbClr val="000000"/>
                </a:solidFill>
                <a:latin typeface="Arial"/>
              </a:rPr>
              <a:t>*Unless what I'm saying causes concern and needs to be shared</a:t>
            </a:r>
          </a:p>
        </p:txBody>
      </p:sp>
      <p:sp>
        <p:nvSpPr>
          <p:cNvPr id="8" name="Freeform 8"/>
          <p:cNvSpPr/>
          <p:nvPr/>
        </p:nvSpPr>
        <p:spPr>
          <a:xfrm>
            <a:off x="1242566" y="716858"/>
            <a:ext cx="1639236" cy="1512195"/>
          </a:xfrm>
          <a:custGeom>
            <a:avLst/>
            <a:gdLst/>
            <a:ahLst/>
            <a:cxnLst/>
            <a:rect l="l" t="t" r="r" b="b"/>
            <a:pathLst>
              <a:path w="1639236" h="1512195">
                <a:moveTo>
                  <a:pt x="0" y="0"/>
                </a:moveTo>
                <a:lnTo>
                  <a:pt x="1639236" y="0"/>
                </a:lnTo>
                <a:lnTo>
                  <a:pt x="1639236" y="1512195"/>
                </a:lnTo>
                <a:lnTo>
                  <a:pt x="0" y="1512195"/>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r="-372"/>
            </a:stretch>
          </a:blipFill>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8627946" y="1028700"/>
            <a:ext cx="8229600" cy="8229600"/>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6"/>
            <a:stretch>
              <a:fillRect/>
            </a:stretch>
          </a:blipFill>
        </p:spPr>
        <p:txBody>
          <a:bodyPr/>
          <a:lstStyle/>
          <a:p>
            <a:endParaRPr lang="en-GB" dirty="0"/>
          </a:p>
        </p:txBody>
      </p:sp>
      <p:sp>
        <p:nvSpPr>
          <p:cNvPr id="5" name="TextBox 5"/>
          <p:cNvSpPr txBox="1"/>
          <p:nvPr/>
        </p:nvSpPr>
        <p:spPr>
          <a:xfrm>
            <a:off x="1028700" y="2115878"/>
            <a:ext cx="7599246" cy="3485490"/>
          </a:xfrm>
          <a:prstGeom prst="rect">
            <a:avLst/>
          </a:prstGeom>
        </p:spPr>
        <p:txBody>
          <a:bodyPr lIns="0" tIns="0" rIns="0" bIns="0" rtlCol="0" anchor="t">
            <a:spAutoFit/>
          </a:bodyPr>
          <a:lstStyle/>
          <a:p>
            <a:pPr algn="ctr">
              <a:lnSpc>
                <a:spcPts val="8958"/>
              </a:lnSpc>
            </a:pPr>
            <a:r>
              <a:rPr lang="en-US" sz="6398" dirty="0">
                <a:solidFill>
                  <a:srgbClr val="1D71B8"/>
                </a:solidFill>
                <a:latin typeface="Arial"/>
              </a:rPr>
              <a:t>Do you have any  questions about puberty?</a:t>
            </a:r>
          </a:p>
        </p:txBody>
      </p:sp>
      <p:sp>
        <p:nvSpPr>
          <p:cNvPr id="6" name="TextBox 6"/>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2</a:t>
            </a:r>
          </a:p>
        </p:txBody>
      </p:sp>
      <p:sp>
        <p:nvSpPr>
          <p:cNvPr id="7" name="TextBox 7"/>
          <p:cNvSpPr txBox="1"/>
          <p:nvPr/>
        </p:nvSpPr>
        <p:spPr>
          <a:xfrm>
            <a:off x="1159021" y="772177"/>
            <a:ext cx="2149525" cy="443865"/>
          </a:xfrm>
          <a:prstGeom prst="rect">
            <a:avLst/>
          </a:prstGeom>
        </p:spPr>
        <p:txBody>
          <a:bodyPr lIns="0" tIns="0" rIns="0" bIns="0" rtlCol="0" anchor="t">
            <a:spAutoFit/>
          </a:bodyPr>
          <a:lstStyle/>
          <a:p>
            <a:pPr algn="ctr">
              <a:lnSpc>
                <a:spcPts val="3359"/>
              </a:lnSpc>
              <a:spcBef>
                <a:spcPct val="0"/>
              </a:spcBef>
            </a:pPr>
            <a:r>
              <a:rPr lang="en-US" sz="2400" dirty="0">
                <a:solidFill>
                  <a:srgbClr val="000000"/>
                </a:solidFill>
                <a:latin typeface="Calibri (MS)"/>
              </a:rPr>
              <a:t>Take 10 activity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019800" y="4212394"/>
            <a:ext cx="5576665" cy="2352040"/>
          </a:xfrm>
          <a:prstGeom prst="rect">
            <a:avLst/>
          </a:prstGeom>
        </p:spPr>
        <p:txBody>
          <a:bodyPr wrap="square" lIns="0" tIns="0" rIns="0" bIns="0" rtlCol="0" anchor="t">
            <a:spAutoFit/>
          </a:bodyPr>
          <a:lstStyle/>
          <a:p>
            <a:pPr algn="ctr">
              <a:lnSpc>
                <a:spcPts val="8959"/>
              </a:lnSpc>
            </a:pPr>
            <a:r>
              <a:rPr lang="en-US" sz="6399" dirty="0">
                <a:solidFill>
                  <a:srgbClr val="1D71B8"/>
                </a:solidFill>
                <a:latin typeface="Arial Bold"/>
              </a:rPr>
              <a:t>Puberty  </a:t>
            </a:r>
          </a:p>
          <a:p>
            <a:pPr algn="ctr">
              <a:lnSpc>
                <a:spcPts val="8959"/>
              </a:lnSpc>
            </a:pPr>
            <a:r>
              <a:rPr lang="en-US" sz="6399" dirty="0">
                <a:solidFill>
                  <a:srgbClr val="1D71B8"/>
                </a:solidFill>
                <a:latin typeface="Arial Bold"/>
              </a:rPr>
              <a:t>questions</a:t>
            </a:r>
          </a:p>
        </p:txBody>
      </p:sp>
      <p:sp>
        <p:nvSpPr>
          <p:cNvPr id="3" name="AutoShape 3"/>
          <p:cNvSpPr/>
          <p:nvPr/>
        </p:nvSpPr>
        <p:spPr>
          <a:xfrm flipV="1">
            <a:off x="10217807" y="3029184"/>
            <a:ext cx="3867833" cy="1358968"/>
          </a:xfrm>
          <a:prstGeom prst="line">
            <a:avLst/>
          </a:prstGeom>
          <a:ln w="152400" cap="flat">
            <a:solidFill>
              <a:srgbClr val="000000"/>
            </a:solidFill>
            <a:prstDash val="solid"/>
            <a:headEnd type="none" w="sm" len="sm"/>
            <a:tailEnd type="arrow" w="med" len="sm"/>
          </a:ln>
        </p:spPr>
        <p:txBody>
          <a:bodyPr/>
          <a:lstStyle/>
          <a:p>
            <a:endParaRPr lang="en-GB" dirty="0"/>
          </a:p>
        </p:txBody>
      </p:sp>
      <p:sp>
        <p:nvSpPr>
          <p:cNvPr id="4" name="AutoShape 4"/>
          <p:cNvSpPr/>
          <p:nvPr/>
        </p:nvSpPr>
        <p:spPr>
          <a:xfrm>
            <a:off x="10595583" y="6636686"/>
            <a:ext cx="3887192" cy="1302562"/>
          </a:xfrm>
          <a:prstGeom prst="line">
            <a:avLst/>
          </a:prstGeom>
          <a:ln w="152400" cap="flat">
            <a:solidFill>
              <a:srgbClr val="000000"/>
            </a:solidFill>
            <a:prstDash val="solid"/>
            <a:headEnd type="none" w="sm" len="sm"/>
            <a:tailEnd type="arrow" w="med" len="sm"/>
          </a:ln>
        </p:spPr>
        <p:txBody>
          <a:bodyPr/>
          <a:lstStyle/>
          <a:p>
            <a:endParaRPr lang="en-GB" dirty="0"/>
          </a:p>
        </p:txBody>
      </p:sp>
      <p:sp>
        <p:nvSpPr>
          <p:cNvPr id="5" name="AutoShape 5"/>
          <p:cNvSpPr/>
          <p:nvPr/>
        </p:nvSpPr>
        <p:spPr>
          <a:xfrm flipH="1" flipV="1">
            <a:off x="2277188" y="3162962"/>
            <a:ext cx="3912528" cy="1224359"/>
          </a:xfrm>
          <a:prstGeom prst="line">
            <a:avLst/>
          </a:prstGeom>
          <a:ln w="152400" cap="flat">
            <a:solidFill>
              <a:srgbClr val="000000"/>
            </a:solidFill>
            <a:prstDash val="solid"/>
            <a:headEnd type="none" w="sm" len="sm"/>
            <a:tailEnd type="arrow" w="med" len="sm"/>
          </a:ln>
        </p:spPr>
        <p:txBody>
          <a:bodyPr/>
          <a:lstStyle/>
          <a:p>
            <a:endParaRPr lang="en-GB" dirty="0"/>
          </a:p>
        </p:txBody>
      </p:sp>
      <p:sp>
        <p:nvSpPr>
          <p:cNvPr id="6" name="AutoShape 6"/>
          <p:cNvSpPr/>
          <p:nvPr/>
        </p:nvSpPr>
        <p:spPr>
          <a:xfrm flipH="1">
            <a:off x="3165521" y="6251976"/>
            <a:ext cx="3526015" cy="2259543"/>
          </a:xfrm>
          <a:prstGeom prst="line">
            <a:avLst/>
          </a:prstGeom>
          <a:ln w="152400" cap="flat">
            <a:solidFill>
              <a:srgbClr val="000000"/>
            </a:solidFill>
            <a:prstDash val="solid"/>
            <a:headEnd type="none" w="sm" len="sm"/>
            <a:tailEnd type="arrow" w="med" len="sm"/>
          </a:ln>
        </p:spPr>
        <p:txBody>
          <a:bodyPr/>
          <a:lstStyle/>
          <a:p>
            <a:endParaRPr lang="en-GB" dirty="0"/>
          </a:p>
        </p:txBody>
      </p:sp>
      <p:sp>
        <p:nvSpPr>
          <p:cNvPr id="7" name="Freeform 7"/>
          <p:cNvSpPr/>
          <p:nvPr/>
        </p:nvSpPr>
        <p:spPr>
          <a:xfrm>
            <a:off x="1041246" y="796640"/>
            <a:ext cx="2471884" cy="2647265"/>
          </a:xfrm>
          <a:custGeom>
            <a:avLst/>
            <a:gdLst/>
            <a:ahLst/>
            <a:cxnLst/>
            <a:rect l="l" t="t" r="r" b="b"/>
            <a:pathLst>
              <a:path w="2471884" h="2647265">
                <a:moveTo>
                  <a:pt x="0" y="0"/>
                </a:moveTo>
                <a:lnTo>
                  <a:pt x="2471883" y="0"/>
                </a:lnTo>
                <a:lnTo>
                  <a:pt x="2471883"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8" name="Freeform 8"/>
          <p:cNvSpPr/>
          <p:nvPr/>
        </p:nvSpPr>
        <p:spPr>
          <a:xfrm>
            <a:off x="8123700" y="789065"/>
            <a:ext cx="2471884" cy="2647265"/>
          </a:xfrm>
          <a:custGeom>
            <a:avLst/>
            <a:gdLst/>
            <a:ahLst/>
            <a:cxnLst/>
            <a:rect l="l" t="t" r="r" b="b"/>
            <a:pathLst>
              <a:path w="2471884" h="2647265">
                <a:moveTo>
                  <a:pt x="0" y="0"/>
                </a:moveTo>
                <a:lnTo>
                  <a:pt x="2471883" y="0"/>
                </a:lnTo>
                <a:lnTo>
                  <a:pt x="2471883"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9" name="Freeform 9"/>
          <p:cNvSpPr/>
          <p:nvPr/>
        </p:nvSpPr>
        <p:spPr>
          <a:xfrm>
            <a:off x="14482775" y="515697"/>
            <a:ext cx="2471884" cy="2647265"/>
          </a:xfrm>
          <a:custGeom>
            <a:avLst/>
            <a:gdLst/>
            <a:ahLst/>
            <a:cxnLst/>
            <a:rect l="l" t="t" r="r" b="b"/>
            <a:pathLst>
              <a:path w="2471884" h="2647265">
                <a:moveTo>
                  <a:pt x="0" y="0"/>
                </a:moveTo>
                <a:lnTo>
                  <a:pt x="2471884" y="0"/>
                </a:lnTo>
                <a:lnTo>
                  <a:pt x="2471884"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10" name="Freeform 10"/>
          <p:cNvSpPr/>
          <p:nvPr/>
        </p:nvSpPr>
        <p:spPr>
          <a:xfrm>
            <a:off x="1238372" y="5690031"/>
            <a:ext cx="2471884" cy="2647265"/>
          </a:xfrm>
          <a:custGeom>
            <a:avLst/>
            <a:gdLst/>
            <a:ahLst/>
            <a:cxnLst/>
            <a:rect l="l" t="t" r="r" b="b"/>
            <a:pathLst>
              <a:path w="2471884" h="2647265">
                <a:moveTo>
                  <a:pt x="0" y="0"/>
                </a:moveTo>
                <a:lnTo>
                  <a:pt x="2471884" y="0"/>
                </a:lnTo>
                <a:lnTo>
                  <a:pt x="2471884"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11" name="Freeform 11"/>
          <p:cNvSpPr/>
          <p:nvPr/>
        </p:nvSpPr>
        <p:spPr>
          <a:xfrm>
            <a:off x="7071015" y="6636686"/>
            <a:ext cx="2471884" cy="2647265"/>
          </a:xfrm>
          <a:custGeom>
            <a:avLst/>
            <a:gdLst/>
            <a:ahLst/>
            <a:cxnLst/>
            <a:rect l="l" t="t" r="r" b="b"/>
            <a:pathLst>
              <a:path w="2471884" h="2647265">
                <a:moveTo>
                  <a:pt x="0" y="0"/>
                </a:moveTo>
                <a:lnTo>
                  <a:pt x="2471884" y="0"/>
                </a:lnTo>
                <a:lnTo>
                  <a:pt x="2471884"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12" name="Freeform 12"/>
          <p:cNvSpPr/>
          <p:nvPr/>
        </p:nvSpPr>
        <p:spPr>
          <a:xfrm>
            <a:off x="15207064" y="6386549"/>
            <a:ext cx="2471884" cy="2647265"/>
          </a:xfrm>
          <a:custGeom>
            <a:avLst/>
            <a:gdLst/>
            <a:ahLst/>
            <a:cxnLst/>
            <a:rect l="l" t="t" r="r" b="b"/>
            <a:pathLst>
              <a:path w="2471884" h="2647265">
                <a:moveTo>
                  <a:pt x="0" y="0"/>
                </a:moveTo>
                <a:lnTo>
                  <a:pt x="2471884" y="0"/>
                </a:lnTo>
                <a:lnTo>
                  <a:pt x="2471884" y="2647265"/>
                </a:lnTo>
                <a:lnTo>
                  <a:pt x="0" y="26472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13" name="TextBox 13"/>
          <p:cNvSpPr txBox="1"/>
          <p:nvPr/>
        </p:nvSpPr>
        <p:spPr>
          <a:xfrm>
            <a:off x="1028700" y="1423087"/>
            <a:ext cx="2471884" cy="689611"/>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What</a:t>
            </a:r>
          </a:p>
        </p:txBody>
      </p:sp>
      <p:sp>
        <p:nvSpPr>
          <p:cNvPr id="14" name="TextBox 14"/>
          <p:cNvSpPr txBox="1"/>
          <p:nvPr/>
        </p:nvSpPr>
        <p:spPr>
          <a:xfrm>
            <a:off x="7989521" y="1415512"/>
            <a:ext cx="2471884" cy="689611"/>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Why</a:t>
            </a:r>
          </a:p>
        </p:txBody>
      </p:sp>
      <p:sp>
        <p:nvSpPr>
          <p:cNvPr id="15" name="TextBox 15"/>
          <p:cNvSpPr txBox="1"/>
          <p:nvPr/>
        </p:nvSpPr>
        <p:spPr>
          <a:xfrm>
            <a:off x="1238372" y="6064726"/>
            <a:ext cx="2471884" cy="1327786"/>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How </a:t>
            </a:r>
          </a:p>
          <a:p>
            <a:pPr algn="ctr">
              <a:lnSpc>
                <a:spcPts val="5039"/>
              </a:lnSpc>
            </a:pPr>
            <a:r>
              <a:rPr lang="en-US" sz="3599" dirty="0">
                <a:solidFill>
                  <a:srgbClr val="2D2E83"/>
                </a:solidFill>
                <a:latin typeface="Arial Bold"/>
              </a:rPr>
              <a:t>many</a:t>
            </a:r>
          </a:p>
        </p:txBody>
      </p:sp>
      <p:sp>
        <p:nvSpPr>
          <p:cNvPr id="16" name="TextBox 16"/>
          <p:cNvSpPr txBox="1"/>
          <p:nvPr/>
        </p:nvSpPr>
        <p:spPr>
          <a:xfrm>
            <a:off x="7071015" y="7249637"/>
            <a:ext cx="2471884" cy="689611"/>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Does it...</a:t>
            </a:r>
          </a:p>
        </p:txBody>
      </p:sp>
      <p:sp>
        <p:nvSpPr>
          <p:cNvPr id="17" name="TextBox 17"/>
          <p:cNvSpPr txBox="1"/>
          <p:nvPr/>
        </p:nvSpPr>
        <p:spPr>
          <a:xfrm>
            <a:off x="14482775" y="1149719"/>
            <a:ext cx="2471884" cy="689611"/>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When</a:t>
            </a:r>
          </a:p>
        </p:txBody>
      </p:sp>
      <p:sp>
        <p:nvSpPr>
          <p:cNvPr id="18" name="TextBox 18"/>
          <p:cNvSpPr txBox="1"/>
          <p:nvPr/>
        </p:nvSpPr>
        <p:spPr>
          <a:xfrm>
            <a:off x="15207064" y="6657181"/>
            <a:ext cx="2471884" cy="1327786"/>
          </a:xfrm>
          <a:prstGeom prst="rect">
            <a:avLst/>
          </a:prstGeom>
        </p:spPr>
        <p:txBody>
          <a:bodyPr lIns="0" tIns="0" rIns="0" bIns="0" rtlCol="0" anchor="t">
            <a:spAutoFit/>
          </a:bodyPr>
          <a:lstStyle/>
          <a:p>
            <a:pPr algn="ctr">
              <a:lnSpc>
                <a:spcPts val="5039"/>
              </a:lnSpc>
            </a:pPr>
            <a:r>
              <a:rPr lang="en-US" sz="3599" dirty="0">
                <a:solidFill>
                  <a:srgbClr val="2D2E83"/>
                </a:solidFill>
                <a:latin typeface="Arial Bold"/>
              </a:rPr>
              <a:t>How </a:t>
            </a:r>
          </a:p>
          <a:p>
            <a:pPr algn="ctr">
              <a:lnSpc>
                <a:spcPts val="5039"/>
              </a:lnSpc>
            </a:pPr>
            <a:r>
              <a:rPr lang="en-US" sz="3599" dirty="0">
                <a:solidFill>
                  <a:srgbClr val="2D2E83"/>
                </a:solidFill>
                <a:latin typeface="Arial Bold"/>
              </a:rPr>
              <a:t>do I...</a:t>
            </a:r>
          </a:p>
        </p:txBody>
      </p:sp>
      <p:sp>
        <p:nvSpPr>
          <p:cNvPr id="19" name="TextBox 19"/>
          <p:cNvSpPr txBox="1"/>
          <p:nvPr/>
        </p:nvSpPr>
        <p:spPr>
          <a:xfrm>
            <a:off x="1028700" y="71832"/>
            <a:ext cx="2149525" cy="443865"/>
          </a:xfrm>
          <a:prstGeom prst="rect">
            <a:avLst/>
          </a:prstGeom>
        </p:spPr>
        <p:txBody>
          <a:bodyPr lIns="0" tIns="0" rIns="0" bIns="0" rtlCol="0" anchor="t">
            <a:spAutoFit/>
          </a:bodyPr>
          <a:lstStyle/>
          <a:p>
            <a:pPr algn="ctr">
              <a:lnSpc>
                <a:spcPts val="3359"/>
              </a:lnSpc>
              <a:spcBef>
                <a:spcPct val="0"/>
              </a:spcBef>
            </a:pPr>
            <a:r>
              <a:rPr lang="en-US" sz="2400" dirty="0">
                <a:solidFill>
                  <a:srgbClr val="000000"/>
                </a:solidFill>
                <a:latin typeface="Calibri (MS)"/>
              </a:rPr>
              <a:t>Take 10 activity 1</a:t>
            </a:r>
          </a:p>
        </p:txBody>
      </p:sp>
      <p:sp>
        <p:nvSpPr>
          <p:cNvPr id="20" name="Freeform 20"/>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21" name="Freeform 21"/>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p:spPr>
        <p:txBody>
          <a:bodyPr/>
          <a:lstStyle/>
          <a:p>
            <a:endParaRPr lang="en-GB" dirty="0"/>
          </a:p>
        </p:txBody>
      </p:sp>
      <p:sp>
        <p:nvSpPr>
          <p:cNvPr id="22" name="TextBox 22"/>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51080" y="4360798"/>
            <a:ext cx="3086100" cy="1543050"/>
            <a:chOff x="0" y="0"/>
            <a:chExt cx="812800" cy="406400"/>
          </a:xfrm>
        </p:grpSpPr>
        <p:sp>
          <p:nvSpPr>
            <p:cNvPr id="3" name="Freeform 3"/>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4" name="TextBox 4"/>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sp>
        <p:nvSpPr>
          <p:cNvPr id="5" name="TextBox 5"/>
          <p:cNvSpPr txBox="1"/>
          <p:nvPr/>
        </p:nvSpPr>
        <p:spPr>
          <a:xfrm>
            <a:off x="2404903" y="1400847"/>
            <a:ext cx="12589091" cy="2058035"/>
          </a:xfrm>
          <a:prstGeom prst="rect">
            <a:avLst/>
          </a:prstGeom>
        </p:spPr>
        <p:txBody>
          <a:bodyPr lIns="0" tIns="0" rIns="0" bIns="0" rtlCol="0" anchor="t">
            <a:spAutoFit/>
          </a:bodyPr>
          <a:lstStyle/>
          <a:p>
            <a:pPr algn="ctr">
              <a:lnSpc>
                <a:spcPts val="7840"/>
              </a:lnSpc>
            </a:pPr>
            <a:r>
              <a:rPr lang="en-US" sz="5600" dirty="0">
                <a:solidFill>
                  <a:srgbClr val="1D71B8"/>
                </a:solidFill>
                <a:latin typeface="Arial"/>
              </a:rPr>
              <a:t>Female anatomy - can you label the diagrams correctly?</a:t>
            </a:r>
          </a:p>
        </p:txBody>
      </p:sp>
      <p:grpSp>
        <p:nvGrpSpPr>
          <p:cNvPr id="6" name="Group 6"/>
          <p:cNvGrpSpPr/>
          <p:nvPr/>
        </p:nvGrpSpPr>
        <p:grpSpPr>
          <a:xfrm>
            <a:off x="5449944" y="4360798"/>
            <a:ext cx="3086100" cy="1543050"/>
            <a:chOff x="0" y="0"/>
            <a:chExt cx="812800" cy="406400"/>
          </a:xfrm>
        </p:grpSpPr>
        <p:sp>
          <p:nvSpPr>
            <p:cNvPr id="7" name="Freeform 7"/>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8" name="TextBox 8"/>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9" name="Group 9"/>
          <p:cNvGrpSpPr/>
          <p:nvPr/>
        </p:nvGrpSpPr>
        <p:grpSpPr>
          <a:xfrm>
            <a:off x="9450444" y="4360798"/>
            <a:ext cx="3086100" cy="1543050"/>
            <a:chOff x="0" y="0"/>
            <a:chExt cx="812800" cy="406400"/>
          </a:xfrm>
        </p:grpSpPr>
        <p:sp>
          <p:nvSpPr>
            <p:cNvPr id="10" name="Freeform 10"/>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1" name="TextBox 11"/>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2" name="Group 12"/>
          <p:cNvGrpSpPr/>
          <p:nvPr/>
        </p:nvGrpSpPr>
        <p:grpSpPr>
          <a:xfrm>
            <a:off x="13450944" y="4360798"/>
            <a:ext cx="3086100" cy="1543050"/>
            <a:chOff x="0" y="0"/>
            <a:chExt cx="812800" cy="406400"/>
          </a:xfrm>
        </p:grpSpPr>
        <p:sp>
          <p:nvSpPr>
            <p:cNvPr id="13" name="Freeform 13"/>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4" name="TextBox 14"/>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5" name="Group 15"/>
          <p:cNvGrpSpPr/>
          <p:nvPr/>
        </p:nvGrpSpPr>
        <p:grpSpPr>
          <a:xfrm>
            <a:off x="1451080" y="6619469"/>
            <a:ext cx="3086100" cy="1543050"/>
            <a:chOff x="0" y="0"/>
            <a:chExt cx="812800" cy="406400"/>
          </a:xfrm>
        </p:grpSpPr>
        <p:sp>
          <p:nvSpPr>
            <p:cNvPr id="16" name="Freeform 16"/>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7" name="TextBox 17"/>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8" name="Group 18"/>
          <p:cNvGrpSpPr/>
          <p:nvPr/>
        </p:nvGrpSpPr>
        <p:grpSpPr>
          <a:xfrm>
            <a:off x="5449944" y="6619469"/>
            <a:ext cx="3086100" cy="1543050"/>
            <a:chOff x="0" y="0"/>
            <a:chExt cx="812800" cy="406400"/>
          </a:xfrm>
        </p:grpSpPr>
        <p:sp>
          <p:nvSpPr>
            <p:cNvPr id="19" name="Freeform 19"/>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20" name="TextBox 20"/>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21" name="Group 21"/>
          <p:cNvGrpSpPr/>
          <p:nvPr/>
        </p:nvGrpSpPr>
        <p:grpSpPr>
          <a:xfrm>
            <a:off x="9450444" y="6619469"/>
            <a:ext cx="3086100" cy="1543050"/>
            <a:chOff x="0" y="0"/>
            <a:chExt cx="812800" cy="406400"/>
          </a:xfrm>
        </p:grpSpPr>
        <p:sp>
          <p:nvSpPr>
            <p:cNvPr id="22" name="Freeform 22"/>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23" name="TextBox 23"/>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24" name="Group 24"/>
          <p:cNvGrpSpPr/>
          <p:nvPr/>
        </p:nvGrpSpPr>
        <p:grpSpPr>
          <a:xfrm>
            <a:off x="13450944" y="6619469"/>
            <a:ext cx="3086100" cy="1543050"/>
            <a:chOff x="0" y="0"/>
            <a:chExt cx="812800" cy="406400"/>
          </a:xfrm>
        </p:grpSpPr>
        <p:sp>
          <p:nvSpPr>
            <p:cNvPr id="25" name="Freeform 25"/>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26" name="TextBox 26"/>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sp>
        <p:nvSpPr>
          <p:cNvPr id="27" name="TextBox 27"/>
          <p:cNvSpPr txBox="1"/>
          <p:nvPr/>
        </p:nvSpPr>
        <p:spPr>
          <a:xfrm>
            <a:off x="1451080" y="4762753"/>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fallopian tubes</a:t>
            </a:r>
          </a:p>
        </p:txBody>
      </p:sp>
      <p:sp>
        <p:nvSpPr>
          <p:cNvPr id="28" name="TextBox 28"/>
          <p:cNvSpPr txBox="1"/>
          <p:nvPr/>
        </p:nvSpPr>
        <p:spPr>
          <a:xfrm>
            <a:off x="9450444"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ovaries</a:t>
            </a:r>
          </a:p>
        </p:txBody>
      </p:sp>
      <p:sp>
        <p:nvSpPr>
          <p:cNvPr id="29" name="TextBox 29"/>
          <p:cNvSpPr txBox="1"/>
          <p:nvPr/>
        </p:nvSpPr>
        <p:spPr>
          <a:xfrm>
            <a:off x="9450444" y="4699840"/>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uterus  </a:t>
            </a:r>
          </a:p>
        </p:txBody>
      </p:sp>
      <p:sp>
        <p:nvSpPr>
          <p:cNvPr id="30" name="TextBox 30"/>
          <p:cNvSpPr txBox="1"/>
          <p:nvPr/>
        </p:nvSpPr>
        <p:spPr>
          <a:xfrm>
            <a:off x="13450944"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vagina</a:t>
            </a:r>
          </a:p>
        </p:txBody>
      </p:sp>
      <p:sp>
        <p:nvSpPr>
          <p:cNvPr id="31" name="TextBox 31"/>
          <p:cNvSpPr txBox="1"/>
          <p:nvPr/>
        </p:nvSpPr>
        <p:spPr>
          <a:xfrm>
            <a:off x="5450762"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vulva</a:t>
            </a:r>
          </a:p>
        </p:txBody>
      </p:sp>
      <p:sp>
        <p:nvSpPr>
          <p:cNvPr id="32" name="TextBox 32"/>
          <p:cNvSpPr txBox="1"/>
          <p:nvPr/>
        </p:nvSpPr>
        <p:spPr>
          <a:xfrm>
            <a:off x="5450762" y="4762753"/>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cervix</a:t>
            </a:r>
          </a:p>
        </p:txBody>
      </p:sp>
      <p:sp>
        <p:nvSpPr>
          <p:cNvPr id="33" name="TextBox 33"/>
          <p:cNvSpPr txBox="1"/>
          <p:nvPr/>
        </p:nvSpPr>
        <p:spPr>
          <a:xfrm>
            <a:off x="13450944" y="4762753"/>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menstrual flow</a:t>
            </a:r>
          </a:p>
        </p:txBody>
      </p:sp>
      <p:sp>
        <p:nvSpPr>
          <p:cNvPr id="34" name="TextBox 34"/>
          <p:cNvSpPr txBox="1"/>
          <p:nvPr/>
        </p:nvSpPr>
        <p:spPr>
          <a:xfrm>
            <a:off x="1449444"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period products</a:t>
            </a:r>
          </a:p>
        </p:txBody>
      </p:sp>
      <p:sp>
        <p:nvSpPr>
          <p:cNvPr id="35" name="TextBox 35"/>
          <p:cNvSpPr txBox="1"/>
          <p:nvPr/>
        </p:nvSpPr>
        <p:spPr>
          <a:xfrm>
            <a:off x="984386" y="601379"/>
            <a:ext cx="2149525" cy="443865"/>
          </a:xfrm>
          <a:prstGeom prst="rect">
            <a:avLst/>
          </a:prstGeom>
        </p:spPr>
        <p:txBody>
          <a:bodyPr lIns="0" tIns="0" rIns="0" bIns="0" rtlCol="0" anchor="t">
            <a:spAutoFit/>
          </a:bodyPr>
          <a:lstStyle/>
          <a:p>
            <a:pPr algn="ctr">
              <a:lnSpc>
                <a:spcPts val="3359"/>
              </a:lnSpc>
              <a:spcBef>
                <a:spcPct val="0"/>
              </a:spcBef>
            </a:pPr>
            <a:r>
              <a:rPr lang="en-US" sz="2400" dirty="0">
                <a:solidFill>
                  <a:srgbClr val="000000"/>
                </a:solidFill>
                <a:latin typeface="Calibri (MS)"/>
              </a:rPr>
              <a:t>Take 10 activity 2</a:t>
            </a:r>
          </a:p>
        </p:txBody>
      </p:sp>
      <p:sp>
        <p:nvSpPr>
          <p:cNvPr id="36" name="Freeform 36"/>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7" name="Freeform 37"/>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38" name="TextBox 38"/>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3416745" y="2150411"/>
            <a:ext cx="1737839" cy="6613722"/>
          </a:xfrm>
          <a:custGeom>
            <a:avLst/>
            <a:gdLst/>
            <a:ahLst/>
            <a:cxnLst/>
            <a:rect l="l" t="t" r="r" b="b"/>
            <a:pathLst>
              <a:path w="1737839" h="6613722">
                <a:moveTo>
                  <a:pt x="0" y="0"/>
                </a:moveTo>
                <a:lnTo>
                  <a:pt x="1737839" y="0"/>
                </a:lnTo>
                <a:lnTo>
                  <a:pt x="1737839" y="6613722"/>
                </a:lnTo>
                <a:lnTo>
                  <a:pt x="0" y="6613722"/>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12728936" y="2279109"/>
            <a:ext cx="2142319" cy="6613722"/>
          </a:xfrm>
          <a:custGeom>
            <a:avLst/>
            <a:gdLst/>
            <a:ahLst/>
            <a:cxnLst/>
            <a:rect l="l" t="t" r="r" b="b"/>
            <a:pathLst>
              <a:path w="2142319" h="6613722">
                <a:moveTo>
                  <a:pt x="0" y="0"/>
                </a:moveTo>
                <a:lnTo>
                  <a:pt x="2142319" y="0"/>
                </a:lnTo>
                <a:lnTo>
                  <a:pt x="2142319" y="6613722"/>
                </a:lnTo>
                <a:lnTo>
                  <a:pt x="0" y="6613722"/>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3931194" y="6048180"/>
            <a:ext cx="640950" cy="640950"/>
          </a:xfrm>
          <a:custGeom>
            <a:avLst/>
            <a:gdLst/>
            <a:ahLst/>
            <a:cxnLst/>
            <a:rect l="l" t="t" r="r" b="b"/>
            <a:pathLst>
              <a:path w="640950" h="640950">
                <a:moveTo>
                  <a:pt x="0" y="0"/>
                </a:moveTo>
                <a:lnTo>
                  <a:pt x="640950" y="0"/>
                </a:lnTo>
                <a:lnTo>
                  <a:pt x="640950" y="640950"/>
                </a:lnTo>
                <a:lnTo>
                  <a:pt x="0" y="6409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7" name="Freeform 7"/>
          <p:cNvSpPr/>
          <p:nvPr/>
        </p:nvSpPr>
        <p:spPr>
          <a:xfrm>
            <a:off x="13319383" y="5232568"/>
            <a:ext cx="961424" cy="961424"/>
          </a:xfrm>
          <a:custGeom>
            <a:avLst/>
            <a:gdLst/>
            <a:ahLst/>
            <a:cxnLst/>
            <a:rect l="l" t="t" r="r" b="b"/>
            <a:pathLst>
              <a:path w="961424" h="961424">
                <a:moveTo>
                  <a:pt x="0" y="0"/>
                </a:moveTo>
                <a:lnTo>
                  <a:pt x="961424" y="0"/>
                </a:lnTo>
                <a:lnTo>
                  <a:pt x="961424" y="961424"/>
                </a:lnTo>
                <a:lnTo>
                  <a:pt x="0" y="9614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8" name="Group 8"/>
          <p:cNvGrpSpPr/>
          <p:nvPr/>
        </p:nvGrpSpPr>
        <p:grpSpPr>
          <a:xfrm>
            <a:off x="11170943" y="4939076"/>
            <a:ext cx="2153059" cy="788704"/>
            <a:chOff x="0" y="0"/>
            <a:chExt cx="2870745" cy="1051605"/>
          </a:xfrm>
        </p:grpSpPr>
        <p:sp>
          <p:nvSpPr>
            <p:cNvPr id="9" name="Freeform 9"/>
            <p:cNvSpPr/>
            <p:nvPr/>
          </p:nvSpPr>
          <p:spPr>
            <a:xfrm>
              <a:off x="-1651" y="-1651"/>
              <a:ext cx="2874010" cy="1054862"/>
            </a:xfrm>
            <a:custGeom>
              <a:avLst/>
              <a:gdLst/>
              <a:ahLst/>
              <a:cxnLst/>
              <a:rect l="l" t="t" r="r" b="b"/>
              <a:pathLst>
                <a:path w="2874010" h="1054862">
                  <a:moveTo>
                    <a:pt x="18669" y="2413"/>
                  </a:moveTo>
                  <a:lnTo>
                    <a:pt x="2863977" y="1028573"/>
                  </a:lnTo>
                  <a:cubicBezTo>
                    <a:pt x="2870581" y="1030986"/>
                    <a:pt x="2874010" y="1038225"/>
                    <a:pt x="2871597" y="1044829"/>
                  </a:cubicBezTo>
                  <a:cubicBezTo>
                    <a:pt x="2869184" y="1051433"/>
                    <a:pt x="2861945" y="1054862"/>
                    <a:pt x="2855341" y="1052449"/>
                  </a:cubicBezTo>
                  <a:lnTo>
                    <a:pt x="10033" y="26289"/>
                  </a:lnTo>
                  <a:cubicBezTo>
                    <a:pt x="3429" y="23876"/>
                    <a:pt x="0" y="16637"/>
                    <a:pt x="2413" y="10033"/>
                  </a:cubicBezTo>
                  <a:cubicBezTo>
                    <a:pt x="4826" y="3429"/>
                    <a:pt x="12065" y="0"/>
                    <a:pt x="18669" y="2413"/>
                  </a:cubicBezTo>
                  <a:close/>
                </a:path>
              </a:pathLst>
            </a:custGeom>
            <a:solidFill>
              <a:srgbClr val="000000"/>
            </a:solidFill>
          </p:spPr>
          <p:txBody>
            <a:bodyPr/>
            <a:lstStyle/>
            <a:p>
              <a:endParaRPr lang="en-GB" dirty="0"/>
            </a:p>
          </p:txBody>
        </p:sp>
      </p:grpSp>
      <p:sp>
        <p:nvSpPr>
          <p:cNvPr id="10" name="Freeform 10"/>
          <p:cNvSpPr/>
          <p:nvPr/>
        </p:nvSpPr>
        <p:spPr>
          <a:xfrm>
            <a:off x="6448477" y="1988682"/>
            <a:ext cx="5068159" cy="5068159"/>
          </a:xfrm>
          <a:custGeom>
            <a:avLst/>
            <a:gdLst/>
            <a:ahLst/>
            <a:cxnLst/>
            <a:rect l="l" t="t" r="r" b="b"/>
            <a:pathLst>
              <a:path w="5068159" h="5068159">
                <a:moveTo>
                  <a:pt x="0" y="0"/>
                </a:moveTo>
                <a:lnTo>
                  <a:pt x="5068159" y="0"/>
                </a:lnTo>
                <a:lnTo>
                  <a:pt x="5068159" y="5068159"/>
                </a:lnTo>
                <a:lnTo>
                  <a:pt x="0" y="506815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grpSp>
        <p:nvGrpSpPr>
          <p:cNvPr id="11" name="Group 11"/>
          <p:cNvGrpSpPr/>
          <p:nvPr/>
        </p:nvGrpSpPr>
        <p:grpSpPr>
          <a:xfrm>
            <a:off x="4562618" y="5133975"/>
            <a:ext cx="2193285" cy="1228073"/>
            <a:chOff x="0" y="0"/>
            <a:chExt cx="2924380" cy="1637431"/>
          </a:xfrm>
        </p:grpSpPr>
        <p:sp>
          <p:nvSpPr>
            <p:cNvPr id="12" name="Freeform 12"/>
            <p:cNvSpPr/>
            <p:nvPr/>
          </p:nvSpPr>
          <p:spPr>
            <a:xfrm>
              <a:off x="-1778" y="-1778"/>
              <a:ext cx="2927985" cy="1641094"/>
            </a:xfrm>
            <a:custGeom>
              <a:avLst/>
              <a:gdLst/>
              <a:ahLst/>
              <a:cxnLst/>
              <a:rect l="l" t="t" r="r" b="b"/>
              <a:pathLst>
                <a:path w="2927985" h="1641094">
                  <a:moveTo>
                    <a:pt x="8255" y="1615440"/>
                  </a:moveTo>
                  <a:lnTo>
                    <a:pt x="2907284" y="3429"/>
                  </a:lnTo>
                  <a:cubicBezTo>
                    <a:pt x="2913380" y="0"/>
                    <a:pt x="2921127" y="2286"/>
                    <a:pt x="2924556" y="8382"/>
                  </a:cubicBezTo>
                  <a:cubicBezTo>
                    <a:pt x="2927985" y="14478"/>
                    <a:pt x="2925699" y="22225"/>
                    <a:pt x="2919603" y="25654"/>
                  </a:cubicBezTo>
                  <a:lnTo>
                    <a:pt x="20701" y="1637665"/>
                  </a:lnTo>
                  <a:cubicBezTo>
                    <a:pt x="14605" y="1641094"/>
                    <a:pt x="6858" y="1638808"/>
                    <a:pt x="3429" y="1632712"/>
                  </a:cubicBezTo>
                  <a:cubicBezTo>
                    <a:pt x="0" y="1626616"/>
                    <a:pt x="2286" y="1618869"/>
                    <a:pt x="8382" y="1615440"/>
                  </a:cubicBezTo>
                  <a:close/>
                </a:path>
              </a:pathLst>
            </a:custGeom>
            <a:solidFill>
              <a:srgbClr val="000000"/>
            </a:solidFill>
          </p:spPr>
          <p:txBody>
            <a:bodyPr/>
            <a:lstStyle/>
            <a:p>
              <a:endParaRPr lang="en-GB" dirty="0"/>
            </a:p>
          </p:txBody>
        </p:sp>
      </p:grpSp>
      <p:sp>
        <p:nvSpPr>
          <p:cNvPr id="13" name="Freeform 13"/>
          <p:cNvSpPr/>
          <p:nvPr/>
        </p:nvSpPr>
        <p:spPr>
          <a:xfrm rot="7351044">
            <a:off x="8521486" y="6145672"/>
            <a:ext cx="331402" cy="239024"/>
          </a:xfrm>
          <a:custGeom>
            <a:avLst/>
            <a:gdLst/>
            <a:ahLst/>
            <a:cxnLst/>
            <a:rect l="l" t="t" r="r" b="b"/>
            <a:pathLst>
              <a:path w="331402" h="239024">
                <a:moveTo>
                  <a:pt x="0" y="0"/>
                </a:moveTo>
                <a:lnTo>
                  <a:pt x="331402" y="0"/>
                </a:lnTo>
                <a:lnTo>
                  <a:pt x="331402" y="239024"/>
                </a:lnTo>
                <a:lnTo>
                  <a:pt x="0" y="239024"/>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4" name="Freeform 14"/>
          <p:cNvSpPr/>
          <p:nvPr/>
        </p:nvSpPr>
        <p:spPr>
          <a:xfrm rot="-7312250" flipH="1">
            <a:off x="9117664" y="6145817"/>
            <a:ext cx="331402" cy="239024"/>
          </a:xfrm>
          <a:custGeom>
            <a:avLst/>
            <a:gdLst/>
            <a:ahLst/>
            <a:cxnLst/>
            <a:rect l="l" t="t" r="r" b="b"/>
            <a:pathLst>
              <a:path w="331402" h="239024">
                <a:moveTo>
                  <a:pt x="331402" y="0"/>
                </a:moveTo>
                <a:lnTo>
                  <a:pt x="0" y="0"/>
                </a:lnTo>
                <a:lnTo>
                  <a:pt x="0" y="239024"/>
                </a:lnTo>
                <a:lnTo>
                  <a:pt x="331402" y="239024"/>
                </a:lnTo>
                <a:lnTo>
                  <a:pt x="331402"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grpSp>
        <p:nvGrpSpPr>
          <p:cNvPr id="15" name="Group 15"/>
          <p:cNvGrpSpPr/>
          <p:nvPr/>
        </p:nvGrpSpPr>
        <p:grpSpPr>
          <a:xfrm>
            <a:off x="9574930" y="2033011"/>
            <a:ext cx="772810" cy="2499275"/>
            <a:chOff x="0" y="0"/>
            <a:chExt cx="1030413" cy="3332367"/>
          </a:xfrm>
        </p:grpSpPr>
        <p:sp>
          <p:nvSpPr>
            <p:cNvPr id="16" name="Freeform 16"/>
            <p:cNvSpPr/>
            <p:nvPr/>
          </p:nvSpPr>
          <p:spPr>
            <a:xfrm>
              <a:off x="-1524" y="-1524"/>
              <a:ext cx="1033399" cy="3335401"/>
            </a:xfrm>
            <a:custGeom>
              <a:avLst/>
              <a:gdLst/>
              <a:ahLst/>
              <a:cxnLst/>
              <a:rect l="l" t="t" r="r" b="b"/>
              <a:pathLst>
                <a:path w="1033399" h="3335401">
                  <a:moveTo>
                    <a:pt x="1007110" y="3324860"/>
                  </a:moveTo>
                  <a:lnTo>
                    <a:pt x="2032" y="17907"/>
                  </a:lnTo>
                  <a:cubicBezTo>
                    <a:pt x="0" y="11176"/>
                    <a:pt x="3810" y="4064"/>
                    <a:pt x="10541" y="2032"/>
                  </a:cubicBezTo>
                  <a:cubicBezTo>
                    <a:pt x="17272" y="0"/>
                    <a:pt x="24384" y="3810"/>
                    <a:pt x="26416" y="10541"/>
                  </a:cubicBezTo>
                  <a:lnTo>
                    <a:pt x="1031367" y="3317494"/>
                  </a:lnTo>
                  <a:cubicBezTo>
                    <a:pt x="1033399" y="3324225"/>
                    <a:pt x="1029589" y="3331337"/>
                    <a:pt x="1022858" y="3333369"/>
                  </a:cubicBezTo>
                  <a:cubicBezTo>
                    <a:pt x="1016127" y="3335401"/>
                    <a:pt x="1009015" y="3331591"/>
                    <a:pt x="1006983" y="3324860"/>
                  </a:cubicBezTo>
                  <a:close/>
                </a:path>
              </a:pathLst>
            </a:custGeom>
            <a:solidFill>
              <a:srgbClr val="000000"/>
            </a:solidFill>
          </p:spPr>
          <p:txBody>
            <a:bodyPr/>
            <a:lstStyle/>
            <a:p>
              <a:endParaRPr lang="en-GB" dirty="0"/>
            </a:p>
          </p:txBody>
        </p:sp>
      </p:grpSp>
      <p:grpSp>
        <p:nvGrpSpPr>
          <p:cNvPr id="17" name="Group 17"/>
          <p:cNvGrpSpPr/>
          <p:nvPr/>
        </p:nvGrpSpPr>
        <p:grpSpPr>
          <a:xfrm>
            <a:off x="7725731" y="1987481"/>
            <a:ext cx="693139" cy="2544805"/>
            <a:chOff x="0" y="0"/>
            <a:chExt cx="924185" cy="3393073"/>
          </a:xfrm>
        </p:grpSpPr>
        <p:sp>
          <p:nvSpPr>
            <p:cNvPr id="18" name="Freeform 18"/>
            <p:cNvSpPr/>
            <p:nvPr/>
          </p:nvSpPr>
          <p:spPr>
            <a:xfrm>
              <a:off x="-1270" y="-1397"/>
              <a:ext cx="926719" cy="3395853"/>
            </a:xfrm>
            <a:custGeom>
              <a:avLst/>
              <a:gdLst/>
              <a:ahLst/>
              <a:cxnLst/>
              <a:rect l="l" t="t" r="r" b="b"/>
              <a:pathLst>
                <a:path w="926719" h="3395853">
                  <a:moveTo>
                    <a:pt x="1651" y="3378454"/>
                  </a:moveTo>
                  <a:lnTo>
                    <a:pt x="900430" y="10795"/>
                  </a:lnTo>
                  <a:cubicBezTo>
                    <a:pt x="902208" y="4064"/>
                    <a:pt x="909193" y="0"/>
                    <a:pt x="915924" y="1778"/>
                  </a:cubicBezTo>
                  <a:cubicBezTo>
                    <a:pt x="922655" y="3556"/>
                    <a:pt x="926719" y="10541"/>
                    <a:pt x="924941" y="17272"/>
                  </a:cubicBezTo>
                  <a:lnTo>
                    <a:pt x="26289" y="3385058"/>
                  </a:lnTo>
                  <a:cubicBezTo>
                    <a:pt x="24511" y="3391789"/>
                    <a:pt x="17526" y="3395853"/>
                    <a:pt x="10795" y="3394075"/>
                  </a:cubicBezTo>
                  <a:cubicBezTo>
                    <a:pt x="4064" y="3392297"/>
                    <a:pt x="0" y="3385312"/>
                    <a:pt x="1778" y="3378581"/>
                  </a:cubicBezTo>
                  <a:close/>
                </a:path>
              </a:pathLst>
            </a:custGeom>
            <a:solidFill>
              <a:srgbClr val="000000"/>
            </a:solidFill>
          </p:spPr>
          <p:txBody>
            <a:bodyPr/>
            <a:lstStyle/>
            <a:p>
              <a:endParaRPr lang="en-GB" dirty="0"/>
            </a:p>
          </p:txBody>
        </p:sp>
      </p:grpSp>
      <p:sp>
        <p:nvSpPr>
          <p:cNvPr id="19" name="TextBox 19"/>
          <p:cNvSpPr txBox="1"/>
          <p:nvPr/>
        </p:nvSpPr>
        <p:spPr>
          <a:xfrm>
            <a:off x="1196897" y="72136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sp>
        <p:nvSpPr>
          <p:cNvPr id="20" name="TextBox 20"/>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3416745" y="2150411"/>
            <a:ext cx="1737839" cy="6613722"/>
          </a:xfrm>
          <a:custGeom>
            <a:avLst/>
            <a:gdLst/>
            <a:ahLst/>
            <a:cxnLst/>
            <a:rect l="l" t="t" r="r" b="b"/>
            <a:pathLst>
              <a:path w="1737839" h="6613722">
                <a:moveTo>
                  <a:pt x="0" y="0"/>
                </a:moveTo>
                <a:lnTo>
                  <a:pt x="1737839" y="0"/>
                </a:lnTo>
                <a:lnTo>
                  <a:pt x="1737839" y="6613722"/>
                </a:lnTo>
                <a:lnTo>
                  <a:pt x="0" y="6613722"/>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12728936" y="2279109"/>
            <a:ext cx="2142319" cy="6613722"/>
          </a:xfrm>
          <a:custGeom>
            <a:avLst/>
            <a:gdLst/>
            <a:ahLst/>
            <a:cxnLst/>
            <a:rect l="l" t="t" r="r" b="b"/>
            <a:pathLst>
              <a:path w="2142319" h="6613722">
                <a:moveTo>
                  <a:pt x="0" y="0"/>
                </a:moveTo>
                <a:lnTo>
                  <a:pt x="2142319" y="0"/>
                </a:lnTo>
                <a:lnTo>
                  <a:pt x="2142319" y="6613722"/>
                </a:lnTo>
                <a:lnTo>
                  <a:pt x="0" y="6613722"/>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3931194" y="6048180"/>
            <a:ext cx="640950" cy="640950"/>
          </a:xfrm>
          <a:custGeom>
            <a:avLst/>
            <a:gdLst/>
            <a:ahLst/>
            <a:cxnLst/>
            <a:rect l="l" t="t" r="r" b="b"/>
            <a:pathLst>
              <a:path w="640950" h="640950">
                <a:moveTo>
                  <a:pt x="0" y="0"/>
                </a:moveTo>
                <a:lnTo>
                  <a:pt x="640950" y="0"/>
                </a:lnTo>
                <a:lnTo>
                  <a:pt x="640950" y="640950"/>
                </a:lnTo>
                <a:lnTo>
                  <a:pt x="0" y="6409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7" name="Freeform 7"/>
          <p:cNvSpPr/>
          <p:nvPr/>
        </p:nvSpPr>
        <p:spPr>
          <a:xfrm>
            <a:off x="13319383" y="5232568"/>
            <a:ext cx="961424" cy="961424"/>
          </a:xfrm>
          <a:custGeom>
            <a:avLst/>
            <a:gdLst/>
            <a:ahLst/>
            <a:cxnLst/>
            <a:rect l="l" t="t" r="r" b="b"/>
            <a:pathLst>
              <a:path w="961424" h="961424">
                <a:moveTo>
                  <a:pt x="0" y="0"/>
                </a:moveTo>
                <a:lnTo>
                  <a:pt x="961424" y="0"/>
                </a:lnTo>
                <a:lnTo>
                  <a:pt x="961424" y="961424"/>
                </a:lnTo>
                <a:lnTo>
                  <a:pt x="0" y="9614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8" name="Group 8"/>
          <p:cNvGrpSpPr/>
          <p:nvPr/>
        </p:nvGrpSpPr>
        <p:grpSpPr>
          <a:xfrm>
            <a:off x="11170943" y="4939076"/>
            <a:ext cx="2153059" cy="788704"/>
            <a:chOff x="0" y="0"/>
            <a:chExt cx="2870745" cy="1051605"/>
          </a:xfrm>
        </p:grpSpPr>
        <p:sp>
          <p:nvSpPr>
            <p:cNvPr id="9" name="Freeform 9"/>
            <p:cNvSpPr/>
            <p:nvPr/>
          </p:nvSpPr>
          <p:spPr>
            <a:xfrm>
              <a:off x="-1651" y="-1651"/>
              <a:ext cx="2874010" cy="1054862"/>
            </a:xfrm>
            <a:custGeom>
              <a:avLst/>
              <a:gdLst/>
              <a:ahLst/>
              <a:cxnLst/>
              <a:rect l="l" t="t" r="r" b="b"/>
              <a:pathLst>
                <a:path w="2874010" h="1054862">
                  <a:moveTo>
                    <a:pt x="18669" y="2413"/>
                  </a:moveTo>
                  <a:lnTo>
                    <a:pt x="2863977" y="1028573"/>
                  </a:lnTo>
                  <a:cubicBezTo>
                    <a:pt x="2870581" y="1030986"/>
                    <a:pt x="2874010" y="1038225"/>
                    <a:pt x="2871597" y="1044829"/>
                  </a:cubicBezTo>
                  <a:cubicBezTo>
                    <a:pt x="2869184" y="1051433"/>
                    <a:pt x="2861945" y="1054862"/>
                    <a:pt x="2855341" y="1052449"/>
                  </a:cubicBezTo>
                  <a:lnTo>
                    <a:pt x="10033" y="26289"/>
                  </a:lnTo>
                  <a:cubicBezTo>
                    <a:pt x="3429" y="23876"/>
                    <a:pt x="0" y="16637"/>
                    <a:pt x="2413" y="10033"/>
                  </a:cubicBezTo>
                  <a:cubicBezTo>
                    <a:pt x="4826" y="3429"/>
                    <a:pt x="12065" y="0"/>
                    <a:pt x="18669" y="2413"/>
                  </a:cubicBezTo>
                  <a:close/>
                </a:path>
              </a:pathLst>
            </a:custGeom>
            <a:solidFill>
              <a:srgbClr val="000000"/>
            </a:solidFill>
          </p:spPr>
          <p:txBody>
            <a:bodyPr/>
            <a:lstStyle/>
            <a:p>
              <a:endParaRPr lang="en-GB" dirty="0"/>
            </a:p>
          </p:txBody>
        </p:sp>
      </p:grpSp>
      <p:sp>
        <p:nvSpPr>
          <p:cNvPr id="10" name="Freeform 10"/>
          <p:cNvSpPr/>
          <p:nvPr/>
        </p:nvSpPr>
        <p:spPr>
          <a:xfrm>
            <a:off x="6448477" y="1988682"/>
            <a:ext cx="5068159" cy="5068159"/>
          </a:xfrm>
          <a:custGeom>
            <a:avLst/>
            <a:gdLst/>
            <a:ahLst/>
            <a:cxnLst/>
            <a:rect l="l" t="t" r="r" b="b"/>
            <a:pathLst>
              <a:path w="5068159" h="5068159">
                <a:moveTo>
                  <a:pt x="0" y="0"/>
                </a:moveTo>
                <a:lnTo>
                  <a:pt x="5068159" y="0"/>
                </a:lnTo>
                <a:lnTo>
                  <a:pt x="5068159" y="5068159"/>
                </a:lnTo>
                <a:lnTo>
                  <a:pt x="0" y="506815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grpSp>
        <p:nvGrpSpPr>
          <p:cNvPr id="11" name="Group 11"/>
          <p:cNvGrpSpPr/>
          <p:nvPr/>
        </p:nvGrpSpPr>
        <p:grpSpPr>
          <a:xfrm>
            <a:off x="4562618" y="5133975"/>
            <a:ext cx="2193285" cy="1228073"/>
            <a:chOff x="0" y="0"/>
            <a:chExt cx="2924380" cy="1637431"/>
          </a:xfrm>
        </p:grpSpPr>
        <p:sp>
          <p:nvSpPr>
            <p:cNvPr id="12" name="Freeform 12"/>
            <p:cNvSpPr/>
            <p:nvPr/>
          </p:nvSpPr>
          <p:spPr>
            <a:xfrm>
              <a:off x="-1778" y="-1778"/>
              <a:ext cx="2927985" cy="1641094"/>
            </a:xfrm>
            <a:custGeom>
              <a:avLst/>
              <a:gdLst/>
              <a:ahLst/>
              <a:cxnLst/>
              <a:rect l="l" t="t" r="r" b="b"/>
              <a:pathLst>
                <a:path w="2927985" h="1641094">
                  <a:moveTo>
                    <a:pt x="8255" y="1615440"/>
                  </a:moveTo>
                  <a:lnTo>
                    <a:pt x="2907284" y="3429"/>
                  </a:lnTo>
                  <a:cubicBezTo>
                    <a:pt x="2913380" y="0"/>
                    <a:pt x="2921127" y="2286"/>
                    <a:pt x="2924556" y="8382"/>
                  </a:cubicBezTo>
                  <a:cubicBezTo>
                    <a:pt x="2927985" y="14478"/>
                    <a:pt x="2925699" y="22225"/>
                    <a:pt x="2919603" y="25654"/>
                  </a:cubicBezTo>
                  <a:lnTo>
                    <a:pt x="20701" y="1637665"/>
                  </a:lnTo>
                  <a:cubicBezTo>
                    <a:pt x="14605" y="1641094"/>
                    <a:pt x="6858" y="1638808"/>
                    <a:pt x="3429" y="1632712"/>
                  </a:cubicBezTo>
                  <a:cubicBezTo>
                    <a:pt x="0" y="1626616"/>
                    <a:pt x="2286" y="1618869"/>
                    <a:pt x="8382" y="1615440"/>
                  </a:cubicBezTo>
                  <a:close/>
                </a:path>
              </a:pathLst>
            </a:custGeom>
            <a:solidFill>
              <a:srgbClr val="000000"/>
            </a:solidFill>
          </p:spPr>
          <p:txBody>
            <a:bodyPr/>
            <a:lstStyle/>
            <a:p>
              <a:endParaRPr lang="en-GB" dirty="0"/>
            </a:p>
          </p:txBody>
        </p:sp>
      </p:grpSp>
      <p:sp>
        <p:nvSpPr>
          <p:cNvPr id="13" name="Freeform 13"/>
          <p:cNvSpPr/>
          <p:nvPr/>
        </p:nvSpPr>
        <p:spPr>
          <a:xfrm rot="7351044">
            <a:off x="8521486" y="6145672"/>
            <a:ext cx="331402" cy="239024"/>
          </a:xfrm>
          <a:custGeom>
            <a:avLst/>
            <a:gdLst/>
            <a:ahLst/>
            <a:cxnLst/>
            <a:rect l="l" t="t" r="r" b="b"/>
            <a:pathLst>
              <a:path w="331402" h="239024">
                <a:moveTo>
                  <a:pt x="0" y="0"/>
                </a:moveTo>
                <a:lnTo>
                  <a:pt x="331402" y="0"/>
                </a:lnTo>
                <a:lnTo>
                  <a:pt x="331402" y="239024"/>
                </a:lnTo>
                <a:lnTo>
                  <a:pt x="0" y="239024"/>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4" name="Freeform 14"/>
          <p:cNvSpPr/>
          <p:nvPr/>
        </p:nvSpPr>
        <p:spPr>
          <a:xfrm rot="-7312250" flipH="1">
            <a:off x="9117664" y="6145817"/>
            <a:ext cx="331402" cy="239024"/>
          </a:xfrm>
          <a:custGeom>
            <a:avLst/>
            <a:gdLst/>
            <a:ahLst/>
            <a:cxnLst/>
            <a:rect l="l" t="t" r="r" b="b"/>
            <a:pathLst>
              <a:path w="331402" h="239024">
                <a:moveTo>
                  <a:pt x="331402" y="0"/>
                </a:moveTo>
                <a:lnTo>
                  <a:pt x="0" y="0"/>
                </a:lnTo>
                <a:lnTo>
                  <a:pt x="0" y="239024"/>
                </a:lnTo>
                <a:lnTo>
                  <a:pt x="331402" y="239024"/>
                </a:lnTo>
                <a:lnTo>
                  <a:pt x="331402"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grpSp>
        <p:nvGrpSpPr>
          <p:cNvPr id="15" name="Group 15"/>
          <p:cNvGrpSpPr/>
          <p:nvPr/>
        </p:nvGrpSpPr>
        <p:grpSpPr>
          <a:xfrm>
            <a:off x="7308074" y="2149211"/>
            <a:ext cx="1578488" cy="1679924"/>
            <a:chOff x="0" y="0"/>
            <a:chExt cx="2104651" cy="2239899"/>
          </a:xfrm>
        </p:grpSpPr>
        <p:sp>
          <p:nvSpPr>
            <p:cNvPr id="16" name="Freeform 16"/>
            <p:cNvSpPr/>
            <p:nvPr/>
          </p:nvSpPr>
          <p:spPr>
            <a:xfrm>
              <a:off x="-1397" y="-1397"/>
              <a:ext cx="2107438" cy="2242566"/>
            </a:xfrm>
            <a:custGeom>
              <a:avLst/>
              <a:gdLst/>
              <a:ahLst/>
              <a:cxnLst/>
              <a:rect l="l" t="t" r="r" b="b"/>
              <a:pathLst>
                <a:path w="2107438" h="2242566">
                  <a:moveTo>
                    <a:pt x="2084070" y="2237232"/>
                  </a:moveTo>
                  <a:lnTo>
                    <a:pt x="4826" y="22733"/>
                  </a:lnTo>
                  <a:cubicBezTo>
                    <a:pt x="0" y="17653"/>
                    <a:pt x="254" y="9652"/>
                    <a:pt x="5461" y="4826"/>
                  </a:cubicBezTo>
                  <a:cubicBezTo>
                    <a:pt x="10668" y="0"/>
                    <a:pt x="18542" y="254"/>
                    <a:pt x="23368" y="5461"/>
                  </a:cubicBezTo>
                  <a:lnTo>
                    <a:pt x="2102612" y="2219960"/>
                  </a:lnTo>
                  <a:cubicBezTo>
                    <a:pt x="2107438" y="2225040"/>
                    <a:pt x="2107184" y="2233168"/>
                    <a:pt x="2102104" y="2237867"/>
                  </a:cubicBezTo>
                  <a:cubicBezTo>
                    <a:pt x="2097024" y="2242566"/>
                    <a:pt x="2088896" y="2242439"/>
                    <a:pt x="2084197" y="2237359"/>
                  </a:cubicBezTo>
                  <a:close/>
                </a:path>
              </a:pathLst>
            </a:custGeom>
            <a:solidFill>
              <a:srgbClr val="000000"/>
            </a:solidFill>
          </p:spPr>
          <p:txBody>
            <a:bodyPr/>
            <a:lstStyle/>
            <a:p>
              <a:endParaRPr lang="en-GB" dirty="0"/>
            </a:p>
          </p:txBody>
        </p:sp>
      </p:grpSp>
      <p:sp>
        <p:nvSpPr>
          <p:cNvPr id="17" name="TextBox 17"/>
          <p:cNvSpPr txBox="1"/>
          <p:nvPr/>
        </p:nvSpPr>
        <p:spPr>
          <a:xfrm>
            <a:off x="1159021" y="601379"/>
            <a:ext cx="2149525" cy="862965"/>
          </a:xfrm>
          <a:prstGeom prst="rect">
            <a:avLst/>
          </a:prstGeom>
        </p:spPr>
        <p:txBody>
          <a:bodyPr lIns="0" tIns="0" rIns="0" bIns="0" rtlCol="0" anchor="t">
            <a:spAutoFit/>
          </a:bodyPr>
          <a:lstStyle/>
          <a:p>
            <a:pPr algn="ctr">
              <a:lnSpc>
                <a:spcPts val="3359"/>
              </a:lnSpc>
            </a:pPr>
            <a:r>
              <a:rPr lang="en-US" sz="2400" dirty="0">
                <a:solidFill>
                  <a:srgbClr val="000000"/>
                </a:solidFill>
                <a:latin typeface="Calibri (MS)"/>
              </a:rPr>
              <a:t>Take 10 activity 2</a:t>
            </a:r>
          </a:p>
          <a:p>
            <a:pPr algn="ctr">
              <a:lnSpc>
                <a:spcPts val="3359"/>
              </a:lnSpc>
              <a:spcBef>
                <a:spcPct val="0"/>
              </a:spcBef>
            </a:pPr>
            <a:endParaRPr lang="en-US" sz="2400" dirty="0">
              <a:solidFill>
                <a:srgbClr val="000000"/>
              </a:solidFill>
              <a:latin typeface="Calibri (MS)"/>
            </a:endParaRPr>
          </a:p>
        </p:txBody>
      </p:sp>
      <p:sp>
        <p:nvSpPr>
          <p:cNvPr id="18" name="TextBox 18"/>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3416745" y="2150411"/>
            <a:ext cx="1737839" cy="6613722"/>
          </a:xfrm>
          <a:custGeom>
            <a:avLst/>
            <a:gdLst/>
            <a:ahLst/>
            <a:cxnLst/>
            <a:rect l="l" t="t" r="r" b="b"/>
            <a:pathLst>
              <a:path w="1737839" h="6613722">
                <a:moveTo>
                  <a:pt x="0" y="0"/>
                </a:moveTo>
                <a:lnTo>
                  <a:pt x="1737839" y="0"/>
                </a:lnTo>
                <a:lnTo>
                  <a:pt x="1737839" y="6613722"/>
                </a:lnTo>
                <a:lnTo>
                  <a:pt x="0" y="6613722"/>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12728936" y="2279109"/>
            <a:ext cx="2142319" cy="6613722"/>
          </a:xfrm>
          <a:custGeom>
            <a:avLst/>
            <a:gdLst/>
            <a:ahLst/>
            <a:cxnLst/>
            <a:rect l="l" t="t" r="r" b="b"/>
            <a:pathLst>
              <a:path w="2142319" h="6613722">
                <a:moveTo>
                  <a:pt x="0" y="0"/>
                </a:moveTo>
                <a:lnTo>
                  <a:pt x="2142319" y="0"/>
                </a:lnTo>
                <a:lnTo>
                  <a:pt x="2142319" y="6613722"/>
                </a:lnTo>
                <a:lnTo>
                  <a:pt x="0" y="6613722"/>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3931194" y="6048180"/>
            <a:ext cx="640950" cy="640950"/>
          </a:xfrm>
          <a:custGeom>
            <a:avLst/>
            <a:gdLst/>
            <a:ahLst/>
            <a:cxnLst/>
            <a:rect l="l" t="t" r="r" b="b"/>
            <a:pathLst>
              <a:path w="640950" h="640950">
                <a:moveTo>
                  <a:pt x="0" y="0"/>
                </a:moveTo>
                <a:lnTo>
                  <a:pt x="640950" y="0"/>
                </a:lnTo>
                <a:lnTo>
                  <a:pt x="640950" y="640950"/>
                </a:lnTo>
                <a:lnTo>
                  <a:pt x="0" y="6409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7" name="Freeform 7"/>
          <p:cNvSpPr/>
          <p:nvPr/>
        </p:nvSpPr>
        <p:spPr>
          <a:xfrm>
            <a:off x="13319383" y="5232568"/>
            <a:ext cx="961424" cy="961424"/>
          </a:xfrm>
          <a:custGeom>
            <a:avLst/>
            <a:gdLst/>
            <a:ahLst/>
            <a:cxnLst/>
            <a:rect l="l" t="t" r="r" b="b"/>
            <a:pathLst>
              <a:path w="961424" h="961424">
                <a:moveTo>
                  <a:pt x="0" y="0"/>
                </a:moveTo>
                <a:lnTo>
                  <a:pt x="961424" y="0"/>
                </a:lnTo>
                <a:lnTo>
                  <a:pt x="961424" y="961424"/>
                </a:lnTo>
                <a:lnTo>
                  <a:pt x="0" y="9614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8" name="Group 8"/>
          <p:cNvGrpSpPr/>
          <p:nvPr/>
        </p:nvGrpSpPr>
        <p:grpSpPr>
          <a:xfrm>
            <a:off x="11170943" y="4939076"/>
            <a:ext cx="2153059" cy="788704"/>
            <a:chOff x="0" y="0"/>
            <a:chExt cx="2870745" cy="1051605"/>
          </a:xfrm>
        </p:grpSpPr>
        <p:sp>
          <p:nvSpPr>
            <p:cNvPr id="9" name="Freeform 9"/>
            <p:cNvSpPr/>
            <p:nvPr/>
          </p:nvSpPr>
          <p:spPr>
            <a:xfrm>
              <a:off x="-1651" y="-1651"/>
              <a:ext cx="2874010" cy="1054862"/>
            </a:xfrm>
            <a:custGeom>
              <a:avLst/>
              <a:gdLst/>
              <a:ahLst/>
              <a:cxnLst/>
              <a:rect l="l" t="t" r="r" b="b"/>
              <a:pathLst>
                <a:path w="2874010" h="1054862">
                  <a:moveTo>
                    <a:pt x="18669" y="2413"/>
                  </a:moveTo>
                  <a:lnTo>
                    <a:pt x="2863977" y="1028573"/>
                  </a:lnTo>
                  <a:cubicBezTo>
                    <a:pt x="2870581" y="1030986"/>
                    <a:pt x="2874010" y="1038225"/>
                    <a:pt x="2871597" y="1044829"/>
                  </a:cubicBezTo>
                  <a:cubicBezTo>
                    <a:pt x="2869184" y="1051433"/>
                    <a:pt x="2861945" y="1054862"/>
                    <a:pt x="2855341" y="1052449"/>
                  </a:cubicBezTo>
                  <a:lnTo>
                    <a:pt x="10033" y="26289"/>
                  </a:lnTo>
                  <a:cubicBezTo>
                    <a:pt x="3429" y="23876"/>
                    <a:pt x="0" y="16637"/>
                    <a:pt x="2413" y="10033"/>
                  </a:cubicBezTo>
                  <a:cubicBezTo>
                    <a:pt x="4826" y="3429"/>
                    <a:pt x="12065" y="0"/>
                    <a:pt x="18669" y="2413"/>
                  </a:cubicBezTo>
                  <a:close/>
                </a:path>
              </a:pathLst>
            </a:custGeom>
            <a:solidFill>
              <a:srgbClr val="000000"/>
            </a:solidFill>
          </p:spPr>
          <p:txBody>
            <a:bodyPr/>
            <a:lstStyle/>
            <a:p>
              <a:endParaRPr lang="en-GB" dirty="0"/>
            </a:p>
          </p:txBody>
        </p:sp>
      </p:grpSp>
      <p:sp>
        <p:nvSpPr>
          <p:cNvPr id="10" name="Freeform 10"/>
          <p:cNvSpPr/>
          <p:nvPr/>
        </p:nvSpPr>
        <p:spPr>
          <a:xfrm>
            <a:off x="6448477" y="1988682"/>
            <a:ext cx="5068159" cy="5068159"/>
          </a:xfrm>
          <a:custGeom>
            <a:avLst/>
            <a:gdLst/>
            <a:ahLst/>
            <a:cxnLst/>
            <a:rect l="l" t="t" r="r" b="b"/>
            <a:pathLst>
              <a:path w="5068159" h="5068159">
                <a:moveTo>
                  <a:pt x="0" y="0"/>
                </a:moveTo>
                <a:lnTo>
                  <a:pt x="5068159" y="0"/>
                </a:lnTo>
                <a:lnTo>
                  <a:pt x="5068159" y="5068159"/>
                </a:lnTo>
                <a:lnTo>
                  <a:pt x="0" y="506815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grpSp>
        <p:nvGrpSpPr>
          <p:cNvPr id="11" name="Group 11"/>
          <p:cNvGrpSpPr/>
          <p:nvPr/>
        </p:nvGrpSpPr>
        <p:grpSpPr>
          <a:xfrm>
            <a:off x="4562618" y="5133975"/>
            <a:ext cx="2193285" cy="1228073"/>
            <a:chOff x="0" y="0"/>
            <a:chExt cx="2924380" cy="1637431"/>
          </a:xfrm>
        </p:grpSpPr>
        <p:sp>
          <p:nvSpPr>
            <p:cNvPr id="12" name="Freeform 12"/>
            <p:cNvSpPr/>
            <p:nvPr/>
          </p:nvSpPr>
          <p:spPr>
            <a:xfrm>
              <a:off x="-1778" y="-1778"/>
              <a:ext cx="2927985" cy="1641094"/>
            </a:xfrm>
            <a:custGeom>
              <a:avLst/>
              <a:gdLst/>
              <a:ahLst/>
              <a:cxnLst/>
              <a:rect l="l" t="t" r="r" b="b"/>
              <a:pathLst>
                <a:path w="2927985" h="1641094">
                  <a:moveTo>
                    <a:pt x="8255" y="1615440"/>
                  </a:moveTo>
                  <a:lnTo>
                    <a:pt x="2907284" y="3429"/>
                  </a:lnTo>
                  <a:cubicBezTo>
                    <a:pt x="2913380" y="0"/>
                    <a:pt x="2921127" y="2286"/>
                    <a:pt x="2924556" y="8382"/>
                  </a:cubicBezTo>
                  <a:cubicBezTo>
                    <a:pt x="2927985" y="14478"/>
                    <a:pt x="2925699" y="22225"/>
                    <a:pt x="2919603" y="25654"/>
                  </a:cubicBezTo>
                  <a:lnTo>
                    <a:pt x="20701" y="1637665"/>
                  </a:lnTo>
                  <a:cubicBezTo>
                    <a:pt x="14605" y="1641094"/>
                    <a:pt x="6858" y="1638808"/>
                    <a:pt x="3429" y="1632712"/>
                  </a:cubicBezTo>
                  <a:cubicBezTo>
                    <a:pt x="0" y="1626616"/>
                    <a:pt x="2286" y="1618869"/>
                    <a:pt x="8382" y="1615440"/>
                  </a:cubicBezTo>
                  <a:close/>
                </a:path>
              </a:pathLst>
            </a:custGeom>
            <a:solidFill>
              <a:srgbClr val="000000"/>
            </a:solidFill>
          </p:spPr>
          <p:txBody>
            <a:bodyPr/>
            <a:lstStyle/>
            <a:p>
              <a:endParaRPr lang="en-GB" dirty="0"/>
            </a:p>
          </p:txBody>
        </p:sp>
      </p:grpSp>
      <p:sp>
        <p:nvSpPr>
          <p:cNvPr id="13" name="Freeform 13"/>
          <p:cNvSpPr/>
          <p:nvPr/>
        </p:nvSpPr>
        <p:spPr>
          <a:xfrm rot="7351044">
            <a:off x="8521486" y="6145672"/>
            <a:ext cx="331402" cy="239024"/>
          </a:xfrm>
          <a:custGeom>
            <a:avLst/>
            <a:gdLst/>
            <a:ahLst/>
            <a:cxnLst/>
            <a:rect l="l" t="t" r="r" b="b"/>
            <a:pathLst>
              <a:path w="331402" h="239024">
                <a:moveTo>
                  <a:pt x="0" y="0"/>
                </a:moveTo>
                <a:lnTo>
                  <a:pt x="331402" y="0"/>
                </a:lnTo>
                <a:lnTo>
                  <a:pt x="331402" y="239024"/>
                </a:lnTo>
                <a:lnTo>
                  <a:pt x="0" y="239024"/>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4" name="Freeform 14"/>
          <p:cNvSpPr/>
          <p:nvPr/>
        </p:nvSpPr>
        <p:spPr>
          <a:xfrm rot="-7312250" flipH="1">
            <a:off x="9117664" y="6145817"/>
            <a:ext cx="331402" cy="239024"/>
          </a:xfrm>
          <a:custGeom>
            <a:avLst/>
            <a:gdLst/>
            <a:ahLst/>
            <a:cxnLst/>
            <a:rect l="l" t="t" r="r" b="b"/>
            <a:pathLst>
              <a:path w="331402" h="239024">
                <a:moveTo>
                  <a:pt x="331402" y="0"/>
                </a:moveTo>
                <a:lnTo>
                  <a:pt x="0" y="0"/>
                </a:lnTo>
                <a:lnTo>
                  <a:pt x="0" y="239024"/>
                </a:lnTo>
                <a:lnTo>
                  <a:pt x="331402" y="239024"/>
                </a:lnTo>
                <a:lnTo>
                  <a:pt x="331402"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grpSp>
        <p:nvGrpSpPr>
          <p:cNvPr id="15" name="Group 15"/>
          <p:cNvGrpSpPr/>
          <p:nvPr/>
        </p:nvGrpSpPr>
        <p:grpSpPr>
          <a:xfrm>
            <a:off x="10652097" y="1987481"/>
            <a:ext cx="819658" cy="1339432"/>
            <a:chOff x="0" y="0"/>
            <a:chExt cx="1092877" cy="1785909"/>
          </a:xfrm>
        </p:grpSpPr>
        <p:sp>
          <p:nvSpPr>
            <p:cNvPr id="16" name="Freeform 16"/>
            <p:cNvSpPr/>
            <p:nvPr/>
          </p:nvSpPr>
          <p:spPr>
            <a:xfrm>
              <a:off x="-1651" y="-1778"/>
              <a:ext cx="1096264" cy="1789430"/>
            </a:xfrm>
            <a:custGeom>
              <a:avLst/>
              <a:gdLst/>
              <a:ahLst/>
              <a:cxnLst/>
              <a:rect l="l" t="t" r="r" b="b"/>
              <a:pathLst>
                <a:path w="1096264" h="1789430">
                  <a:moveTo>
                    <a:pt x="3429" y="1768348"/>
                  </a:moveTo>
                  <a:lnTo>
                    <a:pt x="1070991" y="7874"/>
                  </a:lnTo>
                  <a:cubicBezTo>
                    <a:pt x="1074674" y="1905"/>
                    <a:pt x="1082421" y="0"/>
                    <a:pt x="1088390" y="3556"/>
                  </a:cubicBezTo>
                  <a:cubicBezTo>
                    <a:pt x="1094359" y="7112"/>
                    <a:pt x="1096264" y="14986"/>
                    <a:pt x="1092708" y="20955"/>
                  </a:cubicBezTo>
                  <a:lnTo>
                    <a:pt x="25273" y="1781556"/>
                  </a:lnTo>
                  <a:cubicBezTo>
                    <a:pt x="21590" y="1787525"/>
                    <a:pt x="13843" y="1789430"/>
                    <a:pt x="7874" y="1785874"/>
                  </a:cubicBezTo>
                  <a:cubicBezTo>
                    <a:pt x="1905" y="1782318"/>
                    <a:pt x="0" y="1774444"/>
                    <a:pt x="3556" y="1768475"/>
                  </a:cubicBezTo>
                  <a:close/>
                </a:path>
              </a:pathLst>
            </a:custGeom>
            <a:solidFill>
              <a:srgbClr val="000000"/>
            </a:solidFill>
          </p:spPr>
          <p:txBody>
            <a:bodyPr/>
            <a:lstStyle/>
            <a:p>
              <a:endParaRPr lang="en-GB" dirty="0"/>
            </a:p>
          </p:txBody>
        </p:sp>
      </p:grpSp>
      <p:grpSp>
        <p:nvGrpSpPr>
          <p:cNvPr id="17" name="Group 17"/>
          <p:cNvGrpSpPr/>
          <p:nvPr/>
        </p:nvGrpSpPr>
        <p:grpSpPr>
          <a:xfrm>
            <a:off x="6889254" y="1987481"/>
            <a:ext cx="442499" cy="1336517"/>
            <a:chOff x="0" y="0"/>
            <a:chExt cx="589999" cy="1782023"/>
          </a:xfrm>
        </p:grpSpPr>
        <p:sp>
          <p:nvSpPr>
            <p:cNvPr id="18" name="Freeform 18"/>
            <p:cNvSpPr/>
            <p:nvPr/>
          </p:nvSpPr>
          <p:spPr>
            <a:xfrm>
              <a:off x="-1524" y="-1524"/>
              <a:ext cx="593090" cy="1785112"/>
            </a:xfrm>
            <a:custGeom>
              <a:avLst/>
              <a:gdLst/>
              <a:ahLst/>
              <a:cxnLst/>
              <a:rect l="l" t="t" r="r" b="b"/>
              <a:pathLst>
                <a:path w="593090" h="1785112">
                  <a:moveTo>
                    <a:pt x="566674" y="1774698"/>
                  </a:moveTo>
                  <a:lnTo>
                    <a:pt x="2159" y="18161"/>
                  </a:lnTo>
                  <a:cubicBezTo>
                    <a:pt x="0" y="11430"/>
                    <a:pt x="3683" y="4318"/>
                    <a:pt x="10287" y="2159"/>
                  </a:cubicBezTo>
                  <a:cubicBezTo>
                    <a:pt x="16891" y="0"/>
                    <a:pt x="24130" y="3683"/>
                    <a:pt x="26289" y="10287"/>
                  </a:cubicBezTo>
                  <a:lnTo>
                    <a:pt x="590931" y="1766951"/>
                  </a:lnTo>
                  <a:cubicBezTo>
                    <a:pt x="593090" y="1773682"/>
                    <a:pt x="589407" y="1780794"/>
                    <a:pt x="582676" y="1782953"/>
                  </a:cubicBezTo>
                  <a:cubicBezTo>
                    <a:pt x="575945" y="1785112"/>
                    <a:pt x="568833" y="1781429"/>
                    <a:pt x="566674" y="1774698"/>
                  </a:cubicBezTo>
                  <a:close/>
                </a:path>
              </a:pathLst>
            </a:custGeom>
            <a:solidFill>
              <a:srgbClr val="000000"/>
            </a:solidFill>
          </p:spPr>
          <p:txBody>
            <a:bodyPr/>
            <a:lstStyle/>
            <a:p>
              <a:endParaRPr lang="en-GB" dirty="0"/>
            </a:p>
          </p:txBody>
        </p:sp>
      </p:grpSp>
      <p:sp>
        <p:nvSpPr>
          <p:cNvPr id="19" name="TextBox 19"/>
          <p:cNvSpPr txBox="1"/>
          <p:nvPr/>
        </p:nvSpPr>
        <p:spPr>
          <a:xfrm>
            <a:off x="1196897" y="93345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sp>
        <p:nvSpPr>
          <p:cNvPr id="20" name="TextBox 20"/>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TextBox 4"/>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8</a:t>
            </a:r>
          </a:p>
          <a:p>
            <a:pPr algn="l">
              <a:lnSpc>
                <a:spcPts val="2240"/>
              </a:lnSpc>
            </a:pPr>
            <a:endParaRPr lang="en-US" sz="1599" dirty="0">
              <a:solidFill>
                <a:srgbClr val="000000"/>
              </a:solidFill>
              <a:latin typeface="Arial"/>
            </a:endParaRPr>
          </a:p>
        </p:txBody>
      </p:sp>
      <p:sp>
        <p:nvSpPr>
          <p:cNvPr id="5" name="Freeform 5"/>
          <p:cNvSpPr/>
          <p:nvPr/>
        </p:nvSpPr>
        <p:spPr>
          <a:xfrm>
            <a:off x="3416745" y="1065968"/>
            <a:ext cx="1737839" cy="6613722"/>
          </a:xfrm>
          <a:custGeom>
            <a:avLst/>
            <a:gdLst/>
            <a:ahLst/>
            <a:cxnLst/>
            <a:rect l="l" t="t" r="r" b="b"/>
            <a:pathLst>
              <a:path w="1737839" h="6613722">
                <a:moveTo>
                  <a:pt x="0" y="0"/>
                </a:moveTo>
                <a:lnTo>
                  <a:pt x="1737839" y="0"/>
                </a:lnTo>
                <a:lnTo>
                  <a:pt x="1737839" y="6613722"/>
                </a:lnTo>
                <a:lnTo>
                  <a:pt x="0" y="6613722"/>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12728936" y="1194666"/>
            <a:ext cx="2142319" cy="6613722"/>
          </a:xfrm>
          <a:custGeom>
            <a:avLst/>
            <a:gdLst/>
            <a:ahLst/>
            <a:cxnLst/>
            <a:rect l="l" t="t" r="r" b="b"/>
            <a:pathLst>
              <a:path w="2142319" h="6613722">
                <a:moveTo>
                  <a:pt x="0" y="0"/>
                </a:moveTo>
                <a:lnTo>
                  <a:pt x="2142319" y="0"/>
                </a:lnTo>
                <a:lnTo>
                  <a:pt x="2142319" y="6613722"/>
                </a:lnTo>
                <a:lnTo>
                  <a:pt x="0" y="6613722"/>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7" name="Freeform 7"/>
          <p:cNvSpPr/>
          <p:nvPr/>
        </p:nvSpPr>
        <p:spPr>
          <a:xfrm>
            <a:off x="3931194" y="4963737"/>
            <a:ext cx="640950" cy="640950"/>
          </a:xfrm>
          <a:custGeom>
            <a:avLst/>
            <a:gdLst/>
            <a:ahLst/>
            <a:cxnLst/>
            <a:rect l="l" t="t" r="r" b="b"/>
            <a:pathLst>
              <a:path w="640950" h="640950">
                <a:moveTo>
                  <a:pt x="0" y="0"/>
                </a:moveTo>
                <a:lnTo>
                  <a:pt x="640950" y="0"/>
                </a:lnTo>
                <a:lnTo>
                  <a:pt x="640950" y="640950"/>
                </a:lnTo>
                <a:lnTo>
                  <a:pt x="0" y="6409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8" name="Freeform 8"/>
          <p:cNvSpPr/>
          <p:nvPr/>
        </p:nvSpPr>
        <p:spPr>
          <a:xfrm>
            <a:off x="13319383" y="4148126"/>
            <a:ext cx="961424" cy="961424"/>
          </a:xfrm>
          <a:custGeom>
            <a:avLst/>
            <a:gdLst/>
            <a:ahLst/>
            <a:cxnLst/>
            <a:rect l="l" t="t" r="r" b="b"/>
            <a:pathLst>
              <a:path w="961424" h="961424">
                <a:moveTo>
                  <a:pt x="0" y="0"/>
                </a:moveTo>
                <a:lnTo>
                  <a:pt x="961424" y="0"/>
                </a:lnTo>
                <a:lnTo>
                  <a:pt x="961424" y="961424"/>
                </a:lnTo>
                <a:lnTo>
                  <a:pt x="0" y="9614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9" name="Group 9"/>
          <p:cNvGrpSpPr/>
          <p:nvPr/>
        </p:nvGrpSpPr>
        <p:grpSpPr>
          <a:xfrm>
            <a:off x="11170943" y="3854633"/>
            <a:ext cx="2153059" cy="788704"/>
            <a:chOff x="0" y="0"/>
            <a:chExt cx="2870745" cy="1051605"/>
          </a:xfrm>
        </p:grpSpPr>
        <p:sp>
          <p:nvSpPr>
            <p:cNvPr id="10" name="Freeform 10"/>
            <p:cNvSpPr/>
            <p:nvPr/>
          </p:nvSpPr>
          <p:spPr>
            <a:xfrm>
              <a:off x="-1651" y="-1651"/>
              <a:ext cx="2874010" cy="1054862"/>
            </a:xfrm>
            <a:custGeom>
              <a:avLst/>
              <a:gdLst/>
              <a:ahLst/>
              <a:cxnLst/>
              <a:rect l="l" t="t" r="r" b="b"/>
              <a:pathLst>
                <a:path w="2874010" h="1054862">
                  <a:moveTo>
                    <a:pt x="18669" y="2413"/>
                  </a:moveTo>
                  <a:lnTo>
                    <a:pt x="2863977" y="1028573"/>
                  </a:lnTo>
                  <a:cubicBezTo>
                    <a:pt x="2870581" y="1030986"/>
                    <a:pt x="2874010" y="1038225"/>
                    <a:pt x="2871597" y="1044829"/>
                  </a:cubicBezTo>
                  <a:cubicBezTo>
                    <a:pt x="2869184" y="1051433"/>
                    <a:pt x="2861945" y="1054862"/>
                    <a:pt x="2855341" y="1052449"/>
                  </a:cubicBezTo>
                  <a:lnTo>
                    <a:pt x="10033" y="26289"/>
                  </a:lnTo>
                  <a:cubicBezTo>
                    <a:pt x="3429" y="23876"/>
                    <a:pt x="0" y="16637"/>
                    <a:pt x="2413" y="10033"/>
                  </a:cubicBezTo>
                  <a:cubicBezTo>
                    <a:pt x="4826" y="3429"/>
                    <a:pt x="12065" y="0"/>
                    <a:pt x="18669" y="2413"/>
                  </a:cubicBezTo>
                  <a:close/>
                </a:path>
              </a:pathLst>
            </a:custGeom>
            <a:solidFill>
              <a:srgbClr val="000000"/>
            </a:solidFill>
          </p:spPr>
          <p:txBody>
            <a:bodyPr/>
            <a:lstStyle/>
            <a:p>
              <a:endParaRPr lang="en-GB" dirty="0"/>
            </a:p>
          </p:txBody>
        </p:sp>
      </p:grpSp>
      <p:sp>
        <p:nvSpPr>
          <p:cNvPr id="11" name="Freeform 11"/>
          <p:cNvSpPr/>
          <p:nvPr/>
        </p:nvSpPr>
        <p:spPr>
          <a:xfrm>
            <a:off x="6448477" y="904239"/>
            <a:ext cx="5068159" cy="5068159"/>
          </a:xfrm>
          <a:custGeom>
            <a:avLst/>
            <a:gdLst/>
            <a:ahLst/>
            <a:cxnLst/>
            <a:rect l="l" t="t" r="r" b="b"/>
            <a:pathLst>
              <a:path w="5068159" h="5068159">
                <a:moveTo>
                  <a:pt x="0" y="0"/>
                </a:moveTo>
                <a:lnTo>
                  <a:pt x="5068159" y="0"/>
                </a:lnTo>
                <a:lnTo>
                  <a:pt x="5068159" y="5068159"/>
                </a:lnTo>
                <a:lnTo>
                  <a:pt x="0" y="506815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grpSp>
        <p:nvGrpSpPr>
          <p:cNvPr id="12" name="Group 12"/>
          <p:cNvGrpSpPr/>
          <p:nvPr/>
        </p:nvGrpSpPr>
        <p:grpSpPr>
          <a:xfrm>
            <a:off x="4562618" y="4049532"/>
            <a:ext cx="2193285" cy="1228073"/>
            <a:chOff x="0" y="0"/>
            <a:chExt cx="2924380" cy="1637431"/>
          </a:xfrm>
        </p:grpSpPr>
        <p:sp>
          <p:nvSpPr>
            <p:cNvPr id="13" name="Freeform 13"/>
            <p:cNvSpPr/>
            <p:nvPr/>
          </p:nvSpPr>
          <p:spPr>
            <a:xfrm>
              <a:off x="-1778" y="-1778"/>
              <a:ext cx="2927985" cy="1641094"/>
            </a:xfrm>
            <a:custGeom>
              <a:avLst/>
              <a:gdLst/>
              <a:ahLst/>
              <a:cxnLst/>
              <a:rect l="l" t="t" r="r" b="b"/>
              <a:pathLst>
                <a:path w="2927985" h="1641094">
                  <a:moveTo>
                    <a:pt x="8255" y="1615440"/>
                  </a:moveTo>
                  <a:lnTo>
                    <a:pt x="2907284" y="3429"/>
                  </a:lnTo>
                  <a:cubicBezTo>
                    <a:pt x="2913380" y="0"/>
                    <a:pt x="2921127" y="2286"/>
                    <a:pt x="2924556" y="8382"/>
                  </a:cubicBezTo>
                  <a:cubicBezTo>
                    <a:pt x="2927985" y="14478"/>
                    <a:pt x="2925699" y="22225"/>
                    <a:pt x="2919603" y="25654"/>
                  </a:cubicBezTo>
                  <a:lnTo>
                    <a:pt x="20701" y="1637665"/>
                  </a:lnTo>
                  <a:cubicBezTo>
                    <a:pt x="14605" y="1641094"/>
                    <a:pt x="6858" y="1638808"/>
                    <a:pt x="3429" y="1632712"/>
                  </a:cubicBezTo>
                  <a:cubicBezTo>
                    <a:pt x="0" y="1626616"/>
                    <a:pt x="2286" y="1618869"/>
                    <a:pt x="8382" y="1615440"/>
                  </a:cubicBezTo>
                  <a:close/>
                </a:path>
              </a:pathLst>
            </a:custGeom>
            <a:solidFill>
              <a:srgbClr val="000000"/>
            </a:solidFill>
          </p:spPr>
          <p:txBody>
            <a:bodyPr/>
            <a:lstStyle/>
            <a:p>
              <a:endParaRPr lang="en-GB" dirty="0"/>
            </a:p>
          </p:txBody>
        </p:sp>
      </p:grpSp>
      <p:sp>
        <p:nvSpPr>
          <p:cNvPr id="14" name="Freeform 14"/>
          <p:cNvSpPr/>
          <p:nvPr/>
        </p:nvSpPr>
        <p:spPr>
          <a:xfrm rot="7351044">
            <a:off x="8521486" y="5061229"/>
            <a:ext cx="331402" cy="239024"/>
          </a:xfrm>
          <a:custGeom>
            <a:avLst/>
            <a:gdLst/>
            <a:ahLst/>
            <a:cxnLst/>
            <a:rect l="l" t="t" r="r" b="b"/>
            <a:pathLst>
              <a:path w="331402" h="239024">
                <a:moveTo>
                  <a:pt x="0" y="0"/>
                </a:moveTo>
                <a:lnTo>
                  <a:pt x="331402" y="0"/>
                </a:lnTo>
                <a:lnTo>
                  <a:pt x="331402" y="239024"/>
                </a:lnTo>
                <a:lnTo>
                  <a:pt x="0" y="239024"/>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5" name="Freeform 15"/>
          <p:cNvSpPr/>
          <p:nvPr/>
        </p:nvSpPr>
        <p:spPr>
          <a:xfrm rot="-7312250" flipH="1">
            <a:off x="9117664" y="5061374"/>
            <a:ext cx="331402" cy="239024"/>
          </a:xfrm>
          <a:custGeom>
            <a:avLst/>
            <a:gdLst/>
            <a:ahLst/>
            <a:cxnLst/>
            <a:rect l="l" t="t" r="r" b="b"/>
            <a:pathLst>
              <a:path w="331402" h="239024">
                <a:moveTo>
                  <a:pt x="331402" y="0"/>
                </a:moveTo>
                <a:lnTo>
                  <a:pt x="0" y="0"/>
                </a:lnTo>
                <a:lnTo>
                  <a:pt x="0" y="239024"/>
                </a:lnTo>
                <a:lnTo>
                  <a:pt x="331402" y="239024"/>
                </a:lnTo>
                <a:lnTo>
                  <a:pt x="331402"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grpSp>
        <p:nvGrpSpPr>
          <p:cNvPr id="16" name="Group 16"/>
          <p:cNvGrpSpPr/>
          <p:nvPr/>
        </p:nvGrpSpPr>
        <p:grpSpPr>
          <a:xfrm>
            <a:off x="8973032" y="4654044"/>
            <a:ext cx="19050" cy="1697738"/>
            <a:chOff x="0" y="0"/>
            <a:chExt cx="25400" cy="2263651"/>
          </a:xfrm>
        </p:grpSpPr>
        <p:sp>
          <p:nvSpPr>
            <p:cNvPr id="17" name="Freeform 17"/>
            <p:cNvSpPr/>
            <p:nvPr/>
          </p:nvSpPr>
          <p:spPr>
            <a:xfrm>
              <a:off x="0" y="0"/>
              <a:ext cx="25400" cy="2263648"/>
            </a:xfrm>
            <a:custGeom>
              <a:avLst/>
              <a:gdLst/>
              <a:ahLst/>
              <a:cxnLst/>
              <a:rect l="l" t="t" r="r" b="b"/>
              <a:pathLst>
                <a:path w="25400" h="2263648">
                  <a:moveTo>
                    <a:pt x="0" y="2250948"/>
                  </a:moveTo>
                  <a:lnTo>
                    <a:pt x="0" y="12700"/>
                  </a:lnTo>
                  <a:cubicBezTo>
                    <a:pt x="0" y="5715"/>
                    <a:pt x="5715" y="0"/>
                    <a:pt x="12700" y="0"/>
                  </a:cubicBezTo>
                  <a:cubicBezTo>
                    <a:pt x="19685" y="0"/>
                    <a:pt x="25400" y="5715"/>
                    <a:pt x="25400" y="12700"/>
                  </a:cubicBezTo>
                  <a:lnTo>
                    <a:pt x="25400" y="2250948"/>
                  </a:lnTo>
                  <a:cubicBezTo>
                    <a:pt x="25400" y="2257933"/>
                    <a:pt x="19685" y="2263648"/>
                    <a:pt x="12700" y="2263648"/>
                  </a:cubicBezTo>
                  <a:cubicBezTo>
                    <a:pt x="5715" y="2263648"/>
                    <a:pt x="0" y="2257933"/>
                    <a:pt x="0" y="2250948"/>
                  </a:cubicBezTo>
                  <a:close/>
                </a:path>
              </a:pathLst>
            </a:custGeom>
            <a:solidFill>
              <a:srgbClr val="000000"/>
            </a:solidFill>
          </p:spPr>
          <p:txBody>
            <a:bodyPr/>
            <a:lstStyle/>
            <a:p>
              <a:endParaRPr lang="en-GB" dirty="0"/>
            </a:p>
          </p:txBody>
        </p:sp>
      </p:grpSp>
      <p:sp>
        <p:nvSpPr>
          <p:cNvPr id="18" name="TextBox 18"/>
          <p:cNvSpPr txBox="1"/>
          <p:nvPr/>
        </p:nvSpPr>
        <p:spPr>
          <a:xfrm>
            <a:off x="1028700" y="887326"/>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TextBox 4"/>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9</a:t>
            </a:r>
          </a:p>
          <a:p>
            <a:pPr algn="l">
              <a:lnSpc>
                <a:spcPts val="2240"/>
              </a:lnSpc>
            </a:pPr>
            <a:endParaRPr lang="en-US" sz="1599" dirty="0">
              <a:solidFill>
                <a:srgbClr val="000000"/>
              </a:solidFill>
              <a:latin typeface="Arial"/>
            </a:endParaRPr>
          </a:p>
        </p:txBody>
      </p:sp>
      <p:sp>
        <p:nvSpPr>
          <p:cNvPr id="5" name="Freeform 5"/>
          <p:cNvSpPr/>
          <p:nvPr/>
        </p:nvSpPr>
        <p:spPr>
          <a:xfrm>
            <a:off x="3416745" y="1397740"/>
            <a:ext cx="1737839" cy="6613722"/>
          </a:xfrm>
          <a:custGeom>
            <a:avLst/>
            <a:gdLst/>
            <a:ahLst/>
            <a:cxnLst/>
            <a:rect l="l" t="t" r="r" b="b"/>
            <a:pathLst>
              <a:path w="1737839" h="6613722">
                <a:moveTo>
                  <a:pt x="0" y="0"/>
                </a:moveTo>
                <a:lnTo>
                  <a:pt x="1737839" y="0"/>
                </a:lnTo>
                <a:lnTo>
                  <a:pt x="1737839" y="6613722"/>
                </a:lnTo>
                <a:lnTo>
                  <a:pt x="0" y="6613722"/>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12728936" y="1526438"/>
            <a:ext cx="2142319" cy="6613722"/>
          </a:xfrm>
          <a:custGeom>
            <a:avLst/>
            <a:gdLst/>
            <a:ahLst/>
            <a:cxnLst/>
            <a:rect l="l" t="t" r="r" b="b"/>
            <a:pathLst>
              <a:path w="2142319" h="6613722">
                <a:moveTo>
                  <a:pt x="0" y="0"/>
                </a:moveTo>
                <a:lnTo>
                  <a:pt x="2142319" y="0"/>
                </a:lnTo>
                <a:lnTo>
                  <a:pt x="2142319" y="6613722"/>
                </a:lnTo>
                <a:lnTo>
                  <a:pt x="0" y="6613722"/>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7" name="Freeform 7"/>
          <p:cNvSpPr/>
          <p:nvPr/>
        </p:nvSpPr>
        <p:spPr>
          <a:xfrm>
            <a:off x="3931194" y="5295509"/>
            <a:ext cx="640950" cy="640950"/>
          </a:xfrm>
          <a:custGeom>
            <a:avLst/>
            <a:gdLst/>
            <a:ahLst/>
            <a:cxnLst/>
            <a:rect l="l" t="t" r="r" b="b"/>
            <a:pathLst>
              <a:path w="640950" h="640950">
                <a:moveTo>
                  <a:pt x="0" y="0"/>
                </a:moveTo>
                <a:lnTo>
                  <a:pt x="640950" y="0"/>
                </a:lnTo>
                <a:lnTo>
                  <a:pt x="640950" y="640950"/>
                </a:lnTo>
                <a:lnTo>
                  <a:pt x="0" y="6409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dirty="0"/>
          </a:p>
        </p:txBody>
      </p:sp>
      <p:sp>
        <p:nvSpPr>
          <p:cNvPr id="8" name="Freeform 8"/>
          <p:cNvSpPr/>
          <p:nvPr/>
        </p:nvSpPr>
        <p:spPr>
          <a:xfrm>
            <a:off x="13319383" y="4479898"/>
            <a:ext cx="961424" cy="961424"/>
          </a:xfrm>
          <a:custGeom>
            <a:avLst/>
            <a:gdLst/>
            <a:ahLst/>
            <a:cxnLst/>
            <a:rect l="l" t="t" r="r" b="b"/>
            <a:pathLst>
              <a:path w="961424" h="961424">
                <a:moveTo>
                  <a:pt x="0" y="0"/>
                </a:moveTo>
                <a:lnTo>
                  <a:pt x="961424" y="0"/>
                </a:lnTo>
                <a:lnTo>
                  <a:pt x="961424" y="961424"/>
                </a:lnTo>
                <a:lnTo>
                  <a:pt x="0" y="9614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9" name="Group 9"/>
          <p:cNvGrpSpPr/>
          <p:nvPr/>
        </p:nvGrpSpPr>
        <p:grpSpPr>
          <a:xfrm>
            <a:off x="11170943" y="4186405"/>
            <a:ext cx="2153059" cy="788704"/>
            <a:chOff x="0" y="0"/>
            <a:chExt cx="2870745" cy="1051605"/>
          </a:xfrm>
        </p:grpSpPr>
        <p:sp>
          <p:nvSpPr>
            <p:cNvPr id="10" name="Freeform 10"/>
            <p:cNvSpPr/>
            <p:nvPr/>
          </p:nvSpPr>
          <p:spPr>
            <a:xfrm>
              <a:off x="-1651" y="-1651"/>
              <a:ext cx="2874010" cy="1054862"/>
            </a:xfrm>
            <a:custGeom>
              <a:avLst/>
              <a:gdLst/>
              <a:ahLst/>
              <a:cxnLst/>
              <a:rect l="l" t="t" r="r" b="b"/>
              <a:pathLst>
                <a:path w="2874010" h="1054862">
                  <a:moveTo>
                    <a:pt x="18669" y="2413"/>
                  </a:moveTo>
                  <a:lnTo>
                    <a:pt x="2863977" y="1028573"/>
                  </a:lnTo>
                  <a:cubicBezTo>
                    <a:pt x="2870581" y="1030986"/>
                    <a:pt x="2874010" y="1038225"/>
                    <a:pt x="2871597" y="1044829"/>
                  </a:cubicBezTo>
                  <a:cubicBezTo>
                    <a:pt x="2869184" y="1051433"/>
                    <a:pt x="2861945" y="1054862"/>
                    <a:pt x="2855341" y="1052449"/>
                  </a:cubicBezTo>
                  <a:lnTo>
                    <a:pt x="10033" y="26289"/>
                  </a:lnTo>
                  <a:cubicBezTo>
                    <a:pt x="3429" y="23876"/>
                    <a:pt x="0" y="16637"/>
                    <a:pt x="2413" y="10033"/>
                  </a:cubicBezTo>
                  <a:cubicBezTo>
                    <a:pt x="4826" y="3429"/>
                    <a:pt x="12065" y="0"/>
                    <a:pt x="18669" y="2413"/>
                  </a:cubicBezTo>
                  <a:close/>
                </a:path>
              </a:pathLst>
            </a:custGeom>
            <a:solidFill>
              <a:srgbClr val="000000"/>
            </a:solidFill>
          </p:spPr>
          <p:txBody>
            <a:bodyPr/>
            <a:lstStyle/>
            <a:p>
              <a:endParaRPr lang="en-GB" dirty="0"/>
            </a:p>
          </p:txBody>
        </p:sp>
      </p:grpSp>
      <p:sp>
        <p:nvSpPr>
          <p:cNvPr id="11" name="Freeform 11"/>
          <p:cNvSpPr/>
          <p:nvPr/>
        </p:nvSpPr>
        <p:spPr>
          <a:xfrm>
            <a:off x="6448477" y="1236011"/>
            <a:ext cx="5068159" cy="5068159"/>
          </a:xfrm>
          <a:custGeom>
            <a:avLst/>
            <a:gdLst/>
            <a:ahLst/>
            <a:cxnLst/>
            <a:rect l="l" t="t" r="r" b="b"/>
            <a:pathLst>
              <a:path w="5068159" h="5068159">
                <a:moveTo>
                  <a:pt x="0" y="0"/>
                </a:moveTo>
                <a:lnTo>
                  <a:pt x="5068159" y="0"/>
                </a:lnTo>
                <a:lnTo>
                  <a:pt x="5068159" y="5068159"/>
                </a:lnTo>
                <a:lnTo>
                  <a:pt x="0" y="506815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grpSp>
        <p:nvGrpSpPr>
          <p:cNvPr id="12" name="Group 12"/>
          <p:cNvGrpSpPr/>
          <p:nvPr/>
        </p:nvGrpSpPr>
        <p:grpSpPr>
          <a:xfrm>
            <a:off x="4562618" y="4381304"/>
            <a:ext cx="2193285" cy="1228073"/>
            <a:chOff x="0" y="0"/>
            <a:chExt cx="2924380" cy="1637431"/>
          </a:xfrm>
        </p:grpSpPr>
        <p:sp>
          <p:nvSpPr>
            <p:cNvPr id="13" name="Freeform 13"/>
            <p:cNvSpPr/>
            <p:nvPr/>
          </p:nvSpPr>
          <p:spPr>
            <a:xfrm>
              <a:off x="-1778" y="-1778"/>
              <a:ext cx="2927985" cy="1641094"/>
            </a:xfrm>
            <a:custGeom>
              <a:avLst/>
              <a:gdLst/>
              <a:ahLst/>
              <a:cxnLst/>
              <a:rect l="l" t="t" r="r" b="b"/>
              <a:pathLst>
                <a:path w="2927985" h="1641094">
                  <a:moveTo>
                    <a:pt x="8255" y="1615440"/>
                  </a:moveTo>
                  <a:lnTo>
                    <a:pt x="2907284" y="3429"/>
                  </a:lnTo>
                  <a:cubicBezTo>
                    <a:pt x="2913380" y="0"/>
                    <a:pt x="2921127" y="2286"/>
                    <a:pt x="2924556" y="8382"/>
                  </a:cubicBezTo>
                  <a:cubicBezTo>
                    <a:pt x="2927985" y="14478"/>
                    <a:pt x="2925699" y="22225"/>
                    <a:pt x="2919603" y="25654"/>
                  </a:cubicBezTo>
                  <a:lnTo>
                    <a:pt x="20701" y="1637665"/>
                  </a:lnTo>
                  <a:cubicBezTo>
                    <a:pt x="14605" y="1641094"/>
                    <a:pt x="6858" y="1638808"/>
                    <a:pt x="3429" y="1632712"/>
                  </a:cubicBezTo>
                  <a:cubicBezTo>
                    <a:pt x="0" y="1626616"/>
                    <a:pt x="2286" y="1618869"/>
                    <a:pt x="8382" y="1615440"/>
                  </a:cubicBezTo>
                  <a:close/>
                </a:path>
              </a:pathLst>
            </a:custGeom>
            <a:solidFill>
              <a:srgbClr val="000000"/>
            </a:solidFill>
          </p:spPr>
          <p:txBody>
            <a:bodyPr/>
            <a:lstStyle/>
            <a:p>
              <a:endParaRPr lang="en-GB" dirty="0"/>
            </a:p>
          </p:txBody>
        </p:sp>
      </p:grpSp>
      <p:sp>
        <p:nvSpPr>
          <p:cNvPr id="14" name="Freeform 14"/>
          <p:cNvSpPr/>
          <p:nvPr/>
        </p:nvSpPr>
        <p:spPr>
          <a:xfrm rot="7351044">
            <a:off x="8521486" y="5393001"/>
            <a:ext cx="331402" cy="239024"/>
          </a:xfrm>
          <a:custGeom>
            <a:avLst/>
            <a:gdLst/>
            <a:ahLst/>
            <a:cxnLst/>
            <a:rect l="l" t="t" r="r" b="b"/>
            <a:pathLst>
              <a:path w="331402" h="239024">
                <a:moveTo>
                  <a:pt x="0" y="0"/>
                </a:moveTo>
                <a:lnTo>
                  <a:pt x="331402" y="0"/>
                </a:lnTo>
                <a:lnTo>
                  <a:pt x="331402" y="239024"/>
                </a:lnTo>
                <a:lnTo>
                  <a:pt x="0" y="239024"/>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5" name="Freeform 15"/>
          <p:cNvSpPr/>
          <p:nvPr/>
        </p:nvSpPr>
        <p:spPr>
          <a:xfrm rot="-7312250" flipH="1">
            <a:off x="9117664" y="5393146"/>
            <a:ext cx="331402" cy="239024"/>
          </a:xfrm>
          <a:custGeom>
            <a:avLst/>
            <a:gdLst/>
            <a:ahLst/>
            <a:cxnLst/>
            <a:rect l="l" t="t" r="r" b="b"/>
            <a:pathLst>
              <a:path w="331402" h="239024">
                <a:moveTo>
                  <a:pt x="331402" y="0"/>
                </a:moveTo>
                <a:lnTo>
                  <a:pt x="0" y="0"/>
                </a:lnTo>
                <a:lnTo>
                  <a:pt x="0" y="239024"/>
                </a:lnTo>
                <a:lnTo>
                  <a:pt x="331402" y="239024"/>
                </a:lnTo>
                <a:lnTo>
                  <a:pt x="331402"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134"/>
            </a:stretch>
          </a:blipFill>
        </p:spPr>
        <p:txBody>
          <a:bodyPr/>
          <a:lstStyle/>
          <a:p>
            <a:endParaRPr lang="en-GB" dirty="0"/>
          </a:p>
        </p:txBody>
      </p:sp>
      <p:sp>
        <p:nvSpPr>
          <p:cNvPr id="16" name="Freeform 16"/>
          <p:cNvSpPr/>
          <p:nvPr/>
        </p:nvSpPr>
        <p:spPr>
          <a:xfrm>
            <a:off x="8390671" y="5503207"/>
            <a:ext cx="1183772" cy="631036"/>
          </a:xfrm>
          <a:custGeom>
            <a:avLst/>
            <a:gdLst/>
            <a:ahLst/>
            <a:cxnLst/>
            <a:rect l="l" t="t" r="r" b="b"/>
            <a:pathLst>
              <a:path w="1183772" h="631036">
                <a:moveTo>
                  <a:pt x="0" y="0"/>
                </a:moveTo>
                <a:lnTo>
                  <a:pt x="1183772" y="0"/>
                </a:lnTo>
                <a:lnTo>
                  <a:pt x="1183772" y="631036"/>
                </a:lnTo>
                <a:lnTo>
                  <a:pt x="0" y="63103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dirty="0"/>
          </a:p>
        </p:txBody>
      </p:sp>
      <p:sp>
        <p:nvSpPr>
          <p:cNvPr id="17" name="TextBox 17"/>
          <p:cNvSpPr txBox="1"/>
          <p:nvPr/>
        </p:nvSpPr>
        <p:spPr>
          <a:xfrm>
            <a:off x="817473" y="50927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TextBox 4"/>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10</a:t>
            </a:r>
          </a:p>
          <a:p>
            <a:pPr algn="l">
              <a:lnSpc>
                <a:spcPts val="2240"/>
              </a:lnSpc>
            </a:pPr>
            <a:endParaRPr lang="en-US" sz="1599" spc="14" dirty="0">
              <a:solidFill>
                <a:srgbClr val="000000"/>
              </a:solidFill>
              <a:latin typeface="Arial"/>
            </a:endParaRPr>
          </a:p>
        </p:txBody>
      </p:sp>
      <p:sp>
        <p:nvSpPr>
          <p:cNvPr id="5" name="Freeform 5"/>
          <p:cNvSpPr/>
          <p:nvPr/>
        </p:nvSpPr>
        <p:spPr>
          <a:xfrm>
            <a:off x="8839440" y="1279362"/>
            <a:ext cx="6909681" cy="6909681"/>
          </a:xfrm>
          <a:custGeom>
            <a:avLst/>
            <a:gdLst/>
            <a:ahLst/>
            <a:cxnLst/>
            <a:rect l="l" t="t" r="r" b="b"/>
            <a:pathLst>
              <a:path w="6909681" h="6909681">
                <a:moveTo>
                  <a:pt x="0" y="0"/>
                </a:moveTo>
                <a:lnTo>
                  <a:pt x="6909681" y="0"/>
                </a:lnTo>
                <a:lnTo>
                  <a:pt x="6909681" y="6909681"/>
                </a:lnTo>
                <a:lnTo>
                  <a:pt x="0" y="690968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dirty="0"/>
          </a:p>
        </p:txBody>
      </p:sp>
      <p:sp>
        <p:nvSpPr>
          <p:cNvPr id="6" name="Freeform 6"/>
          <p:cNvSpPr/>
          <p:nvPr/>
        </p:nvSpPr>
        <p:spPr>
          <a:xfrm rot="7351044">
            <a:off x="11665679" y="6946800"/>
            <a:ext cx="451818" cy="325873"/>
          </a:xfrm>
          <a:custGeom>
            <a:avLst/>
            <a:gdLst/>
            <a:ahLst/>
            <a:cxnLst/>
            <a:rect l="l" t="t" r="r" b="b"/>
            <a:pathLst>
              <a:path w="451818" h="325873">
                <a:moveTo>
                  <a:pt x="0" y="0"/>
                </a:moveTo>
                <a:lnTo>
                  <a:pt x="451818" y="0"/>
                </a:lnTo>
                <a:lnTo>
                  <a:pt x="451818" y="325874"/>
                </a:lnTo>
                <a:lnTo>
                  <a:pt x="0" y="325874"/>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b="-1097"/>
            </a:stretch>
          </a:blipFill>
        </p:spPr>
        <p:txBody>
          <a:bodyPr/>
          <a:lstStyle/>
          <a:p>
            <a:endParaRPr lang="en-GB" dirty="0"/>
          </a:p>
        </p:txBody>
      </p:sp>
      <p:sp>
        <p:nvSpPr>
          <p:cNvPr id="7" name="Freeform 7"/>
          <p:cNvSpPr/>
          <p:nvPr/>
        </p:nvSpPr>
        <p:spPr>
          <a:xfrm rot="-7312250" flipH="1">
            <a:off x="12478479" y="6946997"/>
            <a:ext cx="451818" cy="325873"/>
          </a:xfrm>
          <a:custGeom>
            <a:avLst/>
            <a:gdLst/>
            <a:ahLst/>
            <a:cxnLst/>
            <a:rect l="l" t="t" r="r" b="b"/>
            <a:pathLst>
              <a:path w="451818" h="325873">
                <a:moveTo>
                  <a:pt x="451818" y="0"/>
                </a:moveTo>
                <a:lnTo>
                  <a:pt x="0" y="0"/>
                </a:lnTo>
                <a:lnTo>
                  <a:pt x="0" y="325874"/>
                </a:lnTo>
                <a:lnTo>
                  <a:pt x="451818" y="325874"/>
                </a:lnTo>
                <a:lnTo>
                  <a:pt x="451818"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b="-1097"/>
            </a:stretch>
          </a:blipFill>
        </p:spPr>
        <p:txBody>
          <a:bodyPr/>
          <a:lstStyle/>
          <a:p>
            <a:endParaRPr lang="en-GB" dirty="0"/>
          </a:p>
        </p:txBody>
      </p:sp>
      <p:grpSp>
        <p:nvGrpSpPr>
          <p:cNvPr id="8" name="Group 8"/>
          <p:cNvGrpSpPr/>
          <p:nvPr/>
        </p:nvGrpSpPr>
        <p:grpSpPr>
          <a:xfrm rot="216712">
            <a:off x="6442507" y="5370742"/>
            <a:ext cx="5862272" cy="237857"/>
            <a:chOff x="0" y="0"/>
            <a:chExt cx="7816363" cy="317143"/>
          </a:xfrm>
        </p:grpSpPr>
        <p:sp>
          <p:nvSpPr>
            <p:cNvPr id="9" name="Freeform 9"/>
            <p:cNvSpPr/>
            <p:nvPr/>
          </p:nvSpPr>
          <p:spPr>
            <a:xfrm>
              <a:off x="-508" y="-508"/>
              <a:ext cx="7817358" cy="318135"/>
            </a:xfrm>
            <a:custGeom>
              <a:avLst/>
              <a:gdLst/>
              <a:ahLst/>
              <a:cxnLst/>
              <a:rect l="l" t="t" r="r" b="b"/>
              <a:pathLst>
                <a:path w="7817358" h="318135">
                  <a:moveTo>
                    <a:pt x="33274" y="508"/>
                  </a:moveTo>
                  <a:lnTo>
                    <a:pt x="7786116" y="254127"/>
                  </a:lnTo>
                  <a:cubicBezTo>
                    <a:pt x="7803642" y="254762"/>
                    <a:pt x="7817358" y="269367"/>
                    <a:pt x="7816850" y="286893"/>
                  </a:cubicBezTo>
                  <a:cubicBezTo>
                    <a:pt x="7816342" y="304419"/>
                    <a:pt x="7801609" y="318135"/>
                    <a:pt x="7784084" y="317627"/>
                  </a:cubicBezTo>
                  <a:lnTo>
                    <a:pt x="31242" y="64008"/>
                  </a:lnTo>
                  <a:cubicBezTo>
                    <a:pt x="13716" y="63373"/>
                    <a:pt x="0" y="48768"/>
                    <a:pt x="508" y="31242"/>
                  </a:cubicBezTo>
                  <a:cubicBezTo>
                    <a:pt x="1016" y="13716"/>
                    <a:pt x="15748" y="0"/>
                    <a:pt x="33274" y="508"/>
                  </a:cubicBezTo>
                  <a:close/>
                </a:path>
              </a:pathLst>
            </a:custGeom>
            <a:solidFill>
              <a:srgbClr val="000000"/>
            </a:solidFill>
          </p:spPr>
          <p:txBody>
            <a:bodyPr/>
            <a:lstStyle/>
            <a:p>
              <a:endParaRPr lang="en-GB" dirty="0"/>
            </a:p>
          </p:txBody>
        </p:sp>
      </p:grpSp>
      <p:sp>
        <p:nvSpPr>
          <p:cNvPr id="10" name="TextBox 10"/>
          <p:cNvSpPr txBox="1"/>
          <p:nvPr/>
        </p:nvSpPr>
        <p:spPr>
          <a:xfrm>
            <a:off x="1028700" y="759932"/>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10206798" y="507547"/>
            <a:ext cx="7842935" cy="7842935"/>
          </a:xfrm>
          <a:custGeom>
            <a:avLst/>
            <a:gdLst/>
            <a:ahLst/>
            <a:cxnLst/>
            <a:rect l="l" t="t" r="r" b="b"/>
            <a:pathLst>
              <a:path w="7842935" h="7842935">
                <a:moveTo>
                  <a:pt x="0" y="0"/>
                </a:moveTo>
                <a:lnTo>
                  <a:pt x="7842935" y="0"/>
                </a:lnTo>
                <a:lnTo>
                  <a:pt x="7842935" y="7842935"/>
                </a:lnTo>
                <a:lnTo>
                  <a:pt x="0" y="784293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dirty="0"/>
          </a:p>
        </p:txBody>
      </p:sp>
      <p:sp>
        <p:nvSpPr>
          <p:cNvPr id="5" name="Freeform 5"/>
          <p:cNvSpPr/>
          <p:nvPr/>
        </p:nvSpPr>
        <p:spPr>
          <a:xfrm rot="7351044">
            <a:off x="13414762" y="6940457"/>
            <a:ext cx="512843" cy="369888"/>
          </a:xfrm>
          <a:custGeom>
            <a:avLst/>
            <a:gdLst/>
            <a:ahLst/>
            <a:cxnLst/>
            <a:rect l="l" t="t" r="r" b="b"/>
            <a:pathLst>
              <a:path w="512843" h="369888">
                <a:moveTo>
                  <a:pt x="0" y="0"/>
                </a:moveTo>
                <a:lnTo>
                  <a:pt x="512843" y="0"/>
                </a:lnTo>
                <a:lnTo>
                  <a:pt x="512843" y="369888"/>
                </a:lnTo>
                <a:lnTo>
                  <a:pt x="0" y="369888"/>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r="-1714"/>
            </a:stretch>
          </a:blipFill>
        </p:spPr>
        <p:txBody>
          <a:bodyPr/>
          <a:lstStyle/>
          <a:p>
            <a:endParaRPr lang="en-GB" dirty="0"/>
          </a:p>
        </p:txBody>
      </p:sp>
      <p:sp>
        <p:nvSpPr>
          <p:cNvPr id="6" name="Freeform 6"/>
          <p:cNvSpPr/>
          <p:nvPr/>
        </p:nvSpPr>
        <p:spPr>
          <a:xfrm rot="-7312250" flipH="1">
            <a:off x="14337343" y="6940681"/>
            <a:ext cx="512843" cy="369888"/>
          </a:xfrm>
          <a:custGeom>
            <a:avLst/>
            <a:gdLst/>
            <a:ahLst/>
            <a:cxnLst/>
            <a:rect l="l" t="t" r="r" b="b"/>
            <a:pathLst>
              <a:path w="512843" h="369888">
                <a:moveTo>
                  <a:pt x="512843" y="0"/>
                </a:moveTo>
                <a:lnTo>
                  <a:pt x="0" y="0"/>
                </a:lnTo>
                <a:lnTo>
                  <a:pt x="0" y="369888"/>
                </a:lnTo>
                <a:lnTo>
                  <a:pt x="512843" y="369888"/>
                </a:lnTo>
                <a:lnTo>
                  <a:pt x="512843"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r="-1714"/>
            </a:stretch>
          </a:blipFill>
        </p:spPr>
        <p:txBody>
          <a:bodyPr/>
          <a:lstStyle/>
          <a:p>
            <a:endParaRPr lang="en-GB" dirty="0"/>
          </a:p>
        </p:txBody>
      </p:sp>
      <p:sp>
        <p:nvSpPr>
          <p:cNvPr id="7" name="Freeform 7"/>
          <p:cNvSpPr/>
          <p:nvPr/>
        </p:nvSpPr>
        <p:spPr>
          <a:xfrm>
            <a:off x="14021950" y="6461913"/>
            <a:ext cx="273448" cy="273448"/>
          </a:xfrm>
          <a:custGeom>
            <a:avLst/>
            <a:gdLst/>
            <a:ahLst/>
            <a:cxnLst/>
            <a:rect l="l" t="t" r="r" b="b"/>
            <a:pathLst>
              <a:path w="273448" h="273448">
                <a:moveTo>
                  <a:pt x="0" y="0"/>
                </a:moveTo>
                <a:lnTo>
                  <a:pt x="273448" y="0"/>
                </a:lnTo>
                <a:lnTo>
                  <a:pt x="273448" y="273448"/>
                </a:lnTo>
                <a:lnTo>
                  <a:pt x="0" y="273448"/>
                </a:lnTo>
                <a:lnTo>
                  <a:pt x="0" y="0"/>
                </a:lnTo>
                <a:close/>
              </a:path>
            </a:pathLst>
          </a:custGeom>
          <a: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8" name="Freeform 8"/>
          <p:cNvSpPr/>
          <p:nvPr/>
        </p:nvSpPr>
        <p:spPr>
          <a:xfrm>
            <a:off x="13692779" y="6735361"/>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9" name="Freeform 9"/>
          <p:cNvSpPr/>
          <p:nvPr/>
        </p:nvSpPr>
        <p:spPr>
          <a:xfrm>
            <a:off x="14158674" y="6735361"/>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10" name="Freeform 10"/>
          <p:cNvSpPr/>
          <p:nvPr/>
        </p:nvSpPr>
        <p:spPr>
          <a:xfrm>
            <a:off x="13586485" y="6950837"/>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11" name="Freeform 11"/>
          <p:cNvSpPr/>
          <p:nvPr/>
        </p:nvSpPr>
        <p:spPr>
          <a:xfrm>
            <a:off x="14231921" y="6950837"/>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12" name="Freeform 12"/>
          <p:cNvSpPr/>
          <p:nvPr/>
        </p:nvSpPr>
        <p:spPr>
          <a:xfrm>
            <a:off x="13692779" y="6551689"/>
            <a:ext cx="389945" cy="360699"/>
          </a:xfrm>
          <a:custGeom>
            <a:avLst/>
            <a:gdLst/>
            <a:ahLst/>
            <a:cxnLst/>
            <a:rect l="l" t="t" r="r" b="b"/>
            <a:pathLst>
              <a:path w="389945" h="360699">
                <a:moveTo>
                  <a:pt x="0" y="0"/>
                </a:moveTo>
                <a:lnTo>
                  <a:pt x="389945" y="0"/>
                </a:lnTo>
                <a:lnTo>
                  <a:pt x="389945" y="360699"/>
                </a:lnTo>
                <a:lnTo>
                  <a:pt x="0" y="36069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97"/>
            </a:stretch>
          </a:blipFill>
        </p:spPr>
        <p:txBody>
          <a:bodyPr/>
          <a:lstStyle/>
          <a:p>
            <a:endParaRPr lang="en-GB" dirty="0"/>
          </a:p>
        </p:txBody>
      </p:sp>
      <p:sp>
        <p:nvSpPr>
          <p:cNvPr id="13" name="Freeform 13"/>
          <p:cNvSpPr/>
          <p:nvPr/>
        </p:nvSpPr>
        <p:spPr>
          <a:xfrm>
            <a:off x="14158674" y="6461913"/>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14" name="Freeform 14"/>
          <p:cNvSpPr/>
          <p:nvPr/>
        </p:nvSpPr>
        <p:spPr>
          <a:xfrm rot="-819183">
            <a:off x="2202323" y="5763596"/>
            <a:ext cx="2693219" cy="2805437"/>
          </a:xfrm>
          <a:custGeom>
            <a:avLst/>
            <a:gdLst/>
            <a:ahLst/>
            <a:cxnLst/>
            <a:rect l="l" t="t" r="r" b="b"/>
            <a:pathLst>
              <a:path w="2693219" h="2805437">
                <a:moveTo>
                  <a:pt x="0" y="0"/>
                </a:moveTo>
                <a:lnTo>
                  <a:pt x="2693219" y="0"/>
                </a:lnTo>
                <a:lnTo>
                  <a:pt x="2693219" y="2805437"/>
                </a:lnTo>
                <a:lnTo>
                  <a:pt x="0" y="2805437"/>
                </a:lnTo>
                <a:lnTo>
                  <a:pt x="0" y="0"/>
                </a:lnTo>
                <a:close/>
              </a:path>
            </a:pathLst>
          </a:custGeom>
          <a: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b="-70"/>
            </a:stretch>
          </a:blipFill>
        </p:spPr>
        <p:txBody>
          <a:bodyPr/>
          <a:lstStyle/>
          <a:p>
            <a:endParaRPr lang="en-GB" dirty="0"/>
          </a:p>
        </p:txBody>
      </p:sp>
      <p:sp>
        <p:nvSpPr>
          <p:cNvPr id="15" name="Freeform 15"/>
          <p:cNvSpPr/>
          <p:nvPr/>
        </p:nvSpPr>
        <p:spPr>
          <a:xfrm>
            <a:off x="6230442" y="6097302"/>
            <a:ext cx="2622701" cy="2557134"/>
          </a:xfrm>
          <a:custGeom>
            <a:avLst/>
            <a:gdLst/>
            <a:ahLst/>
            <a:cxnLst/>
            <a:rect l="l" t="t" r="r" b="b"/>
            <a:pathLst>
              <a:path w="2622701" h="2557134">
                <a:moveTo>
                  <a:pt x="0" y="0"/>
                </a:moveTo>
                <a:lnTo>
                  <a:pt x="2622701" y="0"/>
                </a:lnTo>
                <a:lnTo>
                  <a:pt x="2622701" y="2557134"/>
                </a:lnTo>
                <a:lnTo>
                  <a:pt x="0" y="2557134"/>
                </a:lnTo>
                <a:lnTo>
                  <a:pt x="0" y="0"/>
                </a:lnTo>
                <a:close/>
              </a:path>
            </a:pathLst>
          </a:custGeom>
          <a:blipFill>
            <a:blip r:embed="rId16" cstate="email">
              <a:extLst>
                <a:ext uri="{28A0092B-C50C-407E-A947-70E740481C1C}">
                  <a14:useLocalDpi xmlns:a14="http://schemas.microsoft.com/office/drawing/2010/main"/>
                </a:ext>
                <a:ext uri="{96DAC541-7B7A-43D3-8B79-37D633B846F1}">
                  <asvg:svgBlip xmlns:asvg="http://schemas.microsoft.com/office/drawing/2016/SVG/main" r:embed="rId17"/>
                </a:ext>
              </a:extLst>
            </a:blip>
            <a:stretch>
              <a:fillRect r="-37"/>
            </a:stretch>
          </a:blipFill>
        </p:spPr>
        <p:txBody>
          <a:bodyPr/>
          <a:lstStyle/>
          <a:p>
            <a:endParaRPr lang="en-GB" dirty="0"/>
          </a:p>
        </p:txBody>
      </p:sp>
      <p:sp>
        <p:nvSpPr>
          <p:cNvPr id="16" name="Freeform 16"/>
          <p:cNvSpPr/>
          <p:nvPr/>
        </p:nvSpPr>
        <p:spPr>
          <a:xfrm>
            <a:off x="8212610" y="6190990"/>
            <a:ext cx="389945" cy="360699"/>
          </a:xfrm>
          <a:custGeom>
            <a:avLst/>
            <a:gdLst/>
            <a:ahLst/>
            <a:cxnLst/>
            <a:rect l="l" t="t" r="r" b="b"/>
            <a:pathLst>
              <a:path w="389945" h="360699">
                <a:moveTo>
                  <a:pt x="0" y="0"/>
                </a:moveTo>
                <a:lnTo>
                  <a:pt x="389945" y="0"/>
                </a:lnTo>
                <a:lnTo>
                  <a:pt x="389945" y="360699"/>
                </a:lnTo>
                <a:lnTo>
                  <a:pt x="0" y="36069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97"/>
            </a:stretch>
          </a:blipFill>
        </p:spPr>
        <p:txBody>
          <a:bodyPr/>
          <a:lstStyle/>
          <a:p>
            <a:endParaRPr lang="en-GB" dirty="0"/>
          </a:p>
        </p:txBody>
      </p:sp>
      <p:sp>
        <p:nvSpPr>
          <p:cNvPr id="17" name="Freeform 17"/>
          <p:cNvSpPr/>
          <p:nvPr/>
        </p:nvSpPr>
        <p:spPr>
          <a:xfrm>
            <a:off x="8212610" y="6422731"/>
            <a:ext cx="389945" cy="360699"/>
          </a:xfrm>
          <a:custGeom>
            <a:avLst/>
            <a:gdLst/>
            <a:ahLst/>
            <a:cxnLst/>
            <a:rect l="l" t="t" r="r" b="b"/>
            <a:pathLst>
              <a:path w="389945" h="360699">
                <a:moveTo>
                  <a:pt x="0" y="0"/>
                </a:moveTo>
                <a:lnTo>
                  <a:pt x="389945" y="0"/>
                </a:lnTo>
                <a:lnTo>
                  <a:pt x="389945" y="360699"/>
                </a:lnTo>
                <a:lnTo>
                  <a:pt x="0" y="36069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97"/>
            </a:stretch>
          </a:blipFill>
        </p:spPr>
        <p:txBody>
          <a:bodyPr/>
          <a:lstStyle/>
          <a:p>
            <a:endParaRPr lang="en-GB" dirty="0"/>
          </a:p>
        </p:txBody>
      </p:sp>
      <p:sp>
        <p:nvSpPr>
          <p:cNvPr id="18" name="Freeform 18"/>
          <p:cNvSpPr/>
          <p:nvPr/>
        </p:nvSpPr>
        <p:spPr>
          <a:xfrm>
            <a:off x="8212610" y="6603080"/>
            <a:ext cx="389945" cy="360699"/>
          </a:xfrm>
          <a:custGeom>
            <a:avLst/>
            <a:gdLst/>
            <a:ahLst/>
            <a:cxnLst/>
            <a:rect l="l" t="t" r="r" b="b"/>
            <a:pathLst>
              <a:path w="389945" h="360699">
                <a:moveTo>
                  <a:pt x="0" y="0"/>
                </a:moveTo>
                <a:lnTo>
                  <a:pt x="389945" y="0"/>
                </a:lnTo>
                <a:lnTo>
                  <a:pt x="389945" y="360699"/>
                </a:lnTo>
                <a:lnTo>
                  <a:pt x="0" y="360699"/>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97"/>
            </a:stretch>
          </a:blipFill>
        </p:spPr>
        <p:txBody>
          <a:bodyPr/>
          <a:lstStyle/>
          <a:p>
            <a:endParaRPr lang="en-GB" dirty="0"/>
          </a:p>
        </p:txBody>
      </p:sp>
      <p:grpSp>
        <p:nvGrpSpPr>
          <p:cNvPr id="19" name="Group 19"/>
          <p:cNvGrpSpPr/>
          <p:nvPr/>
        </p:nvGrpSpPr>
        <p:grpSpPr>
          <a:xfrm>
            <a:off x="9724192" y="4716151"/>
            <a:ext cx="3978112" cy="1931242"/>
            <a:chOff x="0" y="0"/>
            <a:chExt cx="5304149" cy="2574989"/>
          </a:xfrm>
        </p:grpSpPr>
        <p:sp>
          <p:nvSpPr>
            <p:cNvPr id="20" name="Freeform 20"/>
            <p:cNvSpPr/>
            <p:nvPr/>
          </p:nvSpPr>
          <p:spPr>
            <a:xfrm>
              <a:off x="-1778" y="-1778"/>
              <a:ext cx="5307711" cy="2578608"/>
            </a:xfrm>
            <a:custGeom>
              <a:avLst/>
              <a:gdLst/>
              <a:ahLst/>
              <a:cxnLst/>
              <a:rect l="l" t="t" r="r" b="b"/>
              <a:pathLst>
                <a:path w="5307711" h="2578608">
                  <a:moveTo>
                    <a:pt x="5287645" y="2575560"/>
                  </a:moveTo>
                  <a:lnTo>
                    <a:pt x="9017" y="25908"/>
                  </a:lnTo>
                  <a:cubicBezTo>
                    <a:pt x="2667" y="22860"/>
                    <a:pt x="0" y="15240"/>
                    <a:pt x="3048" y="9017"/>
                  </a:cubicBezTo>
                  <a:cubicBezTo>
                    <a:pt x="6096" y="2794"/>
                    <a:pt x="13716" y="0"/>
                    <a:pt x="19939" y="3048"/>
                  </a:cubicBezTo>
                  <a:lnTo>
                    <a:pt x="5298694" y="2552573"/>
                  </a:lnTo>
                  <a:cubicBezTo>
                    <a:pt x="5305044" y="2555621"/>
                    <a:pt x="5307711" y="2563241"/>
                    <a:pt x="5304663" y="2569591"/>
                  </a:cubicBezTo>
                  <a:cubicBezTo>
                    <a:pt x="5301615" y="2575941"/>
                    <a:pt x="5293995" y="2578608"/>
                    <a:pt x="5287645" y="2575560"/>
                  </a:cubicBezTo>
                  <a:close/>
                </a:path>
              </a:pathLst>
            </a:custGeom>
            <a:solidFill>
              <a:srgbClr val="000000"/>
            </a:solidFill>
          </p:spPr>
          <p:txBody>
            <a:bodyPr/>
            <a:lstStyle/>
            <a:p>
              <a:endParaRPr lang="en-GB" dirty="0"/>
            </a:p>
          </p:txBody>
        </p:sp>
      </p:grpSp>
      <p:sp>
        <p:nvSpPr>
          <p:cNvPr id="21" name="Freeform 21"/>
          <p:cNvSpPr/>
          <p:nvPr/>
        </p:nvSpPr>
        <p:spPr>
          <a:xfrm>
            <a:off x="13616828" y="7160392"/>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22" name="Freeform 22"/>
          <p:cNvSpPr/>
          <p:nvPr/>
        </p:nvSpPr>
        <p:spPr>
          <a:xfrm>
            <a:off x="14231921" y="7225563"/>
            <a:ext cx="465895" cy="430953"/>
          </a:xfrm>
          <a:custGeom>
            <a:avLst/>
            <a:gdLst/>
            <a:ahLst/>
            <a:cxnLst/>
            <a:rect l="l" t="t" r="r" b="b"/>
            <a:pathLst>
              <a:path w="465895" h="430953">
                <a:moveTo>
                  <a:pt x="0" y="0"/>
                </a:moveTo>
                <a:lnTo>
                  <a:pt x="465895" y="0"/>
                </a:lnTo>
                <a:lnTo>
                  <a:pt x="465895" y="430953"/>
                </a:lnTo>
                <a:lnTo>
                  <a:pt x="0" y="430953"/>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b="-1489"/>
            </a:stretch>
          </a:blipFill>
        </p:spPr>
        <p:txBody>
          <a:bodyPr/>
          <a:lstStyle/>
          <a:p>
            <a:endParaRPr lang="en-GB" dirty="0"/>
          </a:p>
        </p:txBody>
      </p:sp>
      <p:sp>
        <p:nvSpPr>
          <p:cNvPr id="23" name="Freeform 23"/>
          <p:cNvSpPr/>
          <p:nvPr/>
        </p:nvSpPr>
        <p:spPr>
          <a:xfrm>
            <a:off x="2859765" y="4429014"/>
            <a:ext cx="1789527" cy="2290594"/>
          </a:xfrm>
          <a:custGeom>
            <a:avLst/>
            <a:gdLst/>
            <a:ahLst/>
            <a:cxnLst/>
            <a:rect l="l" t="t" r="r" b="b"/>
            <a:pathLst>
              <a:path w="1789527" h="2290594">
                <a:moveTo>
                  <a:pt x="0" y="0"/>
                </a:moveTo>
                <a:lnTo>
                  <a:pt x="1789527" y="0"/>
                </a:lnTo>
                <a:lnTo>
                  <a:pt x="1789527" y="2290594"/>
                </a:lnTo>
                <a:lnTo>
                  <a:pt x="0" y="2290594"/>
                </a:lnTo>
                <a:lnTo>
                  <a:pt x="0" y="0"/>
                </a:lnTo>
                <a:close/>
              </a:path>
            </a:pathLst>
          </a:custGeom>
          <a:blipFill>
            <a:blip r:embed="rId18" cstate="email">
              <a:extLst>
                <a:ext uri="{28A0092B-C50C-407E-A947-70E740481C1C}">
                  <a14:useLocalDpi xmlns:a14="http://schemas.microsoft.com/office/drawing/2010/main"/>
                </a:ext>
                <a:ext uri="{96DAC541-7B7A-43D3-8B79-37D633B846F1}">
                  <asvg:svgBlip xmlns:asvg="http://schemas.microsoft.com/office/drawing/2016/SVG/main" r:embed="rId19"/>
                </a:ext>
              </a:extLst>
            </a:blip>
            <a:stretch>
              <a:fillRect/>
            </a:stretch>
          </a:blipFill>
        </p:spPr>
        <p:txBody>
          <a:bodyPr/>
          <a:lstStyle/>
          <a:p>
            <a:endParaRPr lang="en-GB" dirty="0"/>
          </a:p>
        </p:txBody>
      </p:sp>
      <p:sp>
        <p:nvSpPr>
          <p:cNvPr id="24" name="Freeform 24"/>
          <p:cNvSpPr/>
          <p:nvPr/>
        </p:nvSpPr>
        <p:spPr>
          <a:xfrm>
            <a:off x="5106492" y="4568723"/>
            <a:ext cx="3838098" cy="2226097"/>
          </a:xfrm>
          <a:custGeom>
            <a:avLst/>
            <a:gdLst/>
            <a:ahLst/>
            <a:cxnLst/>
            <a:rect l="l" t="t" r="r" b="b"/>
            <a:pathLst>
              <a:path w="3838098" h="2226097">
                <a:moveTo>
                  <a:pt x="0" y="0"/>
                </a:moveTo>
                <a:lnTo>
                  <a:pt x="3838098" y="0"/>
                </a:lnTo>
                <a:lnTo>
                  <a:pt x="3838098" y="2226098"/>
                </a:lnTo>
                <a:lnTo>
                  <a:pt x="0" y="2226098"/>
                </a:lnTo>
                <a:lnTo>
                  <a:pt x="0" y="0"/>
                </a:lnTo>
                <a:close/>
              </a:path>
            </a:pathLst>
          </a:custGeom>
          <a:blipFill>
            <a:blip r:embed="rId20" cstate="email">
              <a:extLst>
                <a:ext uri="{28A0092B-C50C-407E-A947-70E740481C1C}">
                  <a14:useLocalDpi xmlns:a14="http://schemas.microsoft.com/office/drawing/2010/main"/>
                </a:ext>
                <a:ext uri="{96DAC541-7B7A-43D3-8B79-37D633B846F1}">
                  <asvg:svgBlip xmlns:asvg="http://schemas.microsoft.com/office/drawing/2016/SVG/main" r:embed="rId21"/>
                </a:ext>
              </a:extLst>
            </a:blip>
            <a:stretch>
              <a:fillRect/>
            </a:stretch>
          </a:blipFill>
        </p:spPr>
        <p:txBody>
          <a:bodyPr/>
          <a:lstStyle/>
          <a:p>
            <a:endParaRPr lang="en-GB" dirty="0"/>
          </a:p>
        </p:txBody>
      </p:sp>
      <p:sp>
        <p:nvSpPr>
          <p:cNvPr id="25" name="TextBox 25"/>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11</a:t>
            </a:r>
          </a:p>
          <a:p>
            <a:pPr algn="l">
              <a:lnSpc>
                <a:spcPts val="2240"/>
              </a:lnSpc>
            </a:pPr>
            <a:endParaRPr lang="en-US" sz="1599" dirty="0">
              <a:solidFill>
                <a:srgbClr val="000000"/>
              </a:solidFill>
              <a:latin typeface="Arial"/>
            </a:endParaRPr>
          </a:p>
        </p:txBody>
      </p:sp>
      <p:sp>
        <p:nvSpPr>
          <p:cNvPr id="26" name="TextBox 26"/>
          <p:cNvSpPr txBox="1"/>
          <p:nvPr/>
        </p:nvSpPr>
        <p:spPr>
          <a:xfrm>
            <a:off x="1112265" y="50927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a:p>
            <a:pPr>
              <a:lnSpc>
                <a:spcPts val="3359"/>
              </a:lnSpc>
            </a:pPr>
            <a:endParaRPr lang="en-US" sz="2400" dirty="0">
              <a:solidFill>
                <a:srgbClr val="000000"/>
              </a:solidFill>
              <a:latin typeface="Arial"/>
            </a:endParaRPr>
          </a:p>
        </p:txBody>
      </p:sp>
      <p:grpSp>
        <p:nvGrpSpPr>
          <p:cNvPr id="27" name="Group 27"/>
          <p:cNvGrpSpPr/>
          <p:nvPr/>
        </p:nvGrpSpPr>
        <p:grpSpPr>
          <a:xfrm rot="2328047">
            <a:off x="2777357" y="2460819"/>
            <a:ext cx="2869973" cy="1393277"/>
            <a:chOff x="0" y="0"/>
            <a:chExt cx="5304149" cy="2574989"/>
          </a:xfrm>
        </p:grpSpPr>
        <p:sp>
          <p:nvSpPr>
            <p:cNvPr id="28" name="Freeform 28"/>
            <p:cNvSpPr/>
            <p:nvPr/>
          </p:nvSpPr>
          <p:spPr>
            <a:xfrm>
              <a:off x="-1778" y="-1778"/>
              <a:ext cx="5307711" cy="2578608"/>
            </a:xfrm>
            <a:custGeom>
              <a:avLst/>
              <a:gdLst/>
              <a:ahLst/>
              <a:cxnLst/>
              <a:rect l="l" t="t" r="r" b="b"/>
              <a:pathLst>
                <a:path w="5307711" h="2578608">
                  <a:moveTo>
                    <a:pt x="5287645" y="2575560"/>
                  </a:moveTo>
                  <a:lnTo>
                    <a:pt x="9017" y="25908"/>
                  </a:lnTo>
                  <a:cubicBezTo>
                    <a:pt x="2667" y="22860"/>
                    <a:pt x="0" y="15240"/>
                    <a:pt x="3048" y="9017"/>
                  </a:cubicBezTo>
                  <a:cubicBezTo>
                    <a:pt x="6096" y="2794"/>
                    <a:pt x="13716" y="0"/>
                    <a:pt x="19939" y="3048"/>
                  </a:cubicBezTo>
                  <a:lnTo>
                    <a:pt x="5298694" y="2552573"/>
                  </a:lnTo>
                  <a:cubicBezTo>
                    <a:pt x="5305044" y="2555621"/>
                    <a:pt x="5307711" y="2563241"/>
                    <a:pt x="5304663" y="2569591"/>
                  </a:cubicBezTo>
                  <a:cubicBezTo>
                    <a:pt x="5301615" y="2575941"/>
                    <a:pt x="5293995" y="2578608"/>
                    <a:pt x="5287645" y="2575560"/>
                  </a:cubicBezTo>
                  <a:close/>
                </a:path>
              </a:pathLst>
            </a:custGeom>
            <a:solidFill>
              <a:srgbClr val="000000"/>
            </a:solidFill>
          </p:spPr>
          <p:txBody>
            <a:bodyPr/>
            <a:lstStyle/>
            <a:p>
              <a:endParaRPr lang="en-GB" dirty="0"/>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917513" y="1028700"/>
            <a:ext cx="8229600" cy="8229600"/>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6"/>
            <a:stretch>
              <a:fillRect/>
            </a:stretch>
          </a:blipFill>
        </p:spPr>
        <p:txBody>
          <a:bodyPr/>
          <a:lstStyle/>
          <a:p>
            <a:endParaRPr lang="en-GB" dirty="0"/>
          </a:p>
        </p:txBody>
      </p:sp>
      <p:sp>
        <p:nvSpPr>
          <p:cNvPr id="5" name="TextBox 5"/>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12</a:t>
            </a:r>
          </a:p>
        </p:txBody>
      </p:sp>
      <p:sp>
        <p:nvSpPr>
          <p:cNvPr id="6" name="TextBox 6"/>
          <p:cNvSpPr txBox="1"/>
          <p:nvPr/>
        </p:nvSpPr>
        <p:spPr>
          <a:xfrm>
            <a:off x="1317311" y="1636342"/>
            <a:ext cx="5524500" cy="2295525"/>
          </a:xfrm>
          <a:prstGeom prst="rect">
            <a:avLst/>
          </a:prstGeom>
        </p:spPr>
        <p:txBody>
          <a:bodyPr lIns="0" tIns="0" rIns="0" bIns="0" rtlCol="0" anchor="t">
            <a:spAutoFit/>
          </a:bodyPr>
          <a:lstStyle/>
          <a:p>
            <a:pPr algn="ctr">
              <a:lnSpc>
                <a:spcPts val="16800"/>
              </a:lnSpc>
            </a:pPr>
            <a:r>
              <a:rPr lang="en-US" sz="12000" dirty="0">
                <a:solidFill>
                  <a:srgbClr val="000000"/>
                </a:solidFill>
                <a:latin typeface="Arial Bold"/>
              </a:rPr>
              <a:t>Clitoris</a:t>
            </a:r>
          </a:p>
        </p:txBody>
      </p:sp>
      <p:sp>
        <p:nvSpPr>
          <p:cNvPr id="7" name="TextBox 7"/>
          <p:cNvSpPr txBox="1"/>
          <p:nvPr/>
        </p:nvSpPr>
        <p:spPr>
          <a:xfrm>
            <a:off x="2159273" y="6615778"/>
            <a:ext cx="3840577" cy="689585"/>
          </a:xfrm>
          <a:prstGeom prst="rect">
            <a:avLst/>
          </a:prstGeom>
        </p:spPr>
        <p:txBody>
          <a:bodyPr lIns="0" tIns="0" rIns="0" bIns="0" rtlCol="0" anchor="t">
            <a:spAutoFit/>
          </a:bodyPr>
          <a:lstStyle/>
          <a:p>
            <a:pPr algn="ctr">
              <a:lnSpc>
                <a:spcPts val="5038"/>
              </a:lnSpc>
            </a:pPr>
            <a:r>
              <a:rPr lang="en-US" sz="3598" dirty="0">
                <a:solidFill>
                  <a:srgbClr val="000000"/>
                </a:solidFill>
                <a:latin typeface="Arial Bold"/>
              </a:rPr>
              <a:t>Vaginal opening</a:t>
            </a:r>
          </a:p>
        </p:txBody>
      </p:sp>
      <p:grpSp>
        <p:nvGrpSpPr>
          <p:cNvPr id="8" name="Group 8"/>
          <p:cNvGrpSpPr/>
          <p:nvPr/>
        </p:nvGrpSpPr>
        <p:grpSpPr>
          <a:xfrm rot="-326124">
            <a:off x="6631816" y="6642211"/>
            <a:ext cx="5426311" cy="47625"/>
            <a:chOff x="0" y="0"/>
            <a:chExt cx="7235081" cy="63500"/>
          </a:xfrm>
        </p:grpSpPr>
        <p:sp>
          <p:nvSpPr>
            <p:cNvPr id="9" name="Freeform 9"/>
            <p:cNvSpPr/>
            <p:nvPr/>
          </p:nvSpPr>
          <p:spPr>
            <a:xfrm>
              <a:off x="0" y="0"/>
              <a:ext cx="7235063" cy="63500"/>
            </a:xfrm>
            <a:custGeom>
              <a:avLst/>
              <a:gdLst/>
              <a:ahLst/>
              <a:cxnLst/>
              <a:rect l="l" t="t" r="r" b="b"/>
              <a:pathLst>
                <a:path w="7235063" h="63500">
                  <a:moveTo>
                    <a:pt x="31750" y="0"/>
                  </a:moveTo>
                  <a:lnTo>
                    <a:pt x="7203313" y="0"/>
                  </a:lnTo>
                  <a:cubicBezTo>
                    <a:pt x="7220839" y="0"/>
                    <a:pt x="7235063" y="14224"/>
                    <a:pt x="7235063" y="31750"/>
                  </a:cubicBezTo>
                  <a:cubicBezTo>
                    <a:pt x="7235063" y="49276"/>
                    <a:pt x="7220839" y="63500"/>
                    <a:pt x="7203313" y="63500"/>
                  </a:cubicBezTo>
                  <a:lnTo>
                    <a:pt x="31750" y="63500"/>
                  </a:lnTo>
                  <a:cubicBezTo>
                    <a:pt x="14224" y="63500"/>
                    <a:pt x="0" y="49276"/>
                    <a:pt x="0" y="31750"/>
                  </a:cubicBezTo>
                  <a:cubicBezTo>
                    <a:pt x="0" y="14224"/>
                    <a:pt x="14224" y="0"/>
                    <a:pt x="31750" y="0"/>
                  </a:cubicBezTo>
                  <a:close/>
                </a:path>
              </a:pathLst>
            </a:custGeom>
            <a:solidFill>
              <a:srgbClr val="000000"/>
            </a:solidFill>
          </p:spPr>
          <p:txBody>
            <a:bodyPr/>
            <a:lstStyle/>
            <a:p>
              <a:endParaRPr lang="en-GB" dirty="0"/>
            </a:p>
          </p:txBody>
        </p:sp>
      </p:grpSp>
      <p:sp>
        <p:nvSpPr>
          <p:cNvPr id="10" name="TextBox 10"/>
          <p:cNvSpPr txBox="1"/>
          <p:nvPr/>
        </p:nvSpPr>
        <p:spPr>
          <a:xfrm>
            <a:off x="711224" y="4590587"/>
            <a:ext cx="8099361" cy="1327696"/>
          </a:xfrm>
          <a:prstGeom prst="rect">
            <a:avLst/>
          </a:prstGeom>
        </p:spPr>
        <p:txBody>
          <a:bodyPr lIns="0" tIns="0" rIns="0" bIns="0" rtlCol="0" anchor="t">
            <a:spAutoFit/>
          </a:bodyPr>
          <a:lstStyle/>
          <a:p>
            <a:pPr algn="ctr">
              <a:lnSpc>
                <a:spcPts val="5039"/>
              </a:lnSpc>
            </a:pPr>
            <a:r>
              <a:rPr lang="en-US" sz="3598" dirty="0">
                <a:solidFill>
                  <a:srgbClr val="000000"/>
                </a:solidFill>
                <a:latin typeface="Arial Bold"/>
              </a:rPr>
              <a:t>Urethral opening </a:t>
            </a:r>
          </a:p>
          <a:p>
            <a:pPr algn="ctr">
              <a:lnSpc>
                <a:spcPts val="5038"/>
              </a:lnSpc>
            </a:pPr>
            <a:r>
              <a:rPr lang="en-US" sz="3598" dirty="0">
                <a:solidFill>
                  <a:srgbClr val="000000"/>
                </a:solidFill>
                <a:latin typeface="Arial Bold"/>
              </a:rPr>
              <a:t>(where urine/pee leaves the body)</a:t>
            </a:r>
          </a:p>
        </p:txBody>
      </p:sp>
      <p:grpSp>
        <p:nvGrpSpPr>
          <p:cNvPr id="11" name="Group 11"/>
          <p:cNvGrpSpPr/>
          <p:nvPr/>
        </p:nvGrpSpPr>
        <p:grpSpPr>
          <a:xfrm rot="-386880">
            <a:off x="7285869" y="4754004"/>
            <a:ext cx="4727454" cy="47625"/>
            <a:chOff x="0" y="0"/>
            <a:chExt cx="6303272" cy="63500"/>
          </a:xfrm>
        </p:grpSpPr>
        <p:sp>
          <p:nvSpPr>
            <p:cNvPr id="12" name="Freeform 12"/>
            <p:cNvSpPr/>
            <p:nvPr/>
          </p:nvSpPr>
          <p:spPr>
            <a:xfrm>
              <a:off x="0" y="0"/>
              <a:ext cx="6303264" cy="63500"/>
            </a:xfrm>
            <a:custGeom>
              <a:avLst/>
              <a:gdLst/>
              <a:ahLst/>
              <a:cxnLst/>
              <a:rect l="l" t="t" r="r" b="b"/>
              <a:pathLst>
                <a:path w="6303264" h="63500">
                  <a:moveTo>
                    <a:pt x="31750" y="0"/>
                  </a:moveTo>
                  <a:lnTo>
                    <a:pt x="6271514" y="0"/>
                  </a:lnTo>
                  <a:cubicBezTo>
                    <a:pt x="6289040" y="0"/>
                    <a:pt x="6303264" y="14224"/>
                    <a:pt x="6303264" y="31750"/>
                  </a:cubicBezTo>
                  <a:cubicBezTo>
                    <a:pt x="6303264" y="49276"/>
                    <a:pt x="6289040" y="63500"/>
                    <a:pt x="6271514" y="63500"/>
                  </a:cubicBezTo>
                  <a:lnTo>
                    <a:pt x="31750" y="63500"/>
                  </a:lnTo>
                  <a:cubicBezTo>
                    <a:pt x="14224" y="63500"/>
                    <a:pt x="0" y="49276"/>
                    <a:pt x="0" y="31750"/>
                  </a:cubicBezTo>
                  <a:cubicBezTo>
                    <a:pt x="0" y="14224"/>
                    <a:pt x="14224" y="0"/>
                    <a:pt x="31750" y="0"/>
                  </a:cubicBezTo>
                  <a:close/>
                </a:path>
              </a:pathLst>
            </a:custGeom>
            <a:solidFill>
              <a:srgbClr val="000000"/>
            </a:solidFill>
          </p:spPr>
          <p:txBody>
            <a:bodyPr/>
            <a:lstStyle/>
            <a:p>
              <a:endParaRPr lang="en-GB" dirty="0"/>
            </a:p>
          </p:txBody>
        </p:sp>
      </p:grpSp>
      <p:grpSp>
        <p:nvGrpSpPr>
          <p:cNvPr id="13" name="Group 13"/>
          <p:cNvGrpSpPr/>
          <p:nvPr/>
        </p:nvGrpSpPr>
        <p:grpSpPr>
          <a:xfrm rot="543525">
            <a:off x="12887574" y="5155737"/>
            <a:ext cx="2317864" cy="47625"/>
            <a:chOff x="0" y="0"/>
            <a:chExt cx="3090485" cy="63500"/>
          </a:xfrm>
        </p:grpSpPr>
        <p:sp>
          <p:nvSpPr>
            <p:cNvPr id="14" name="Freeform 14"/>
            <p:cNvSpPr/>
            <p:nvPr/>
          </p:nvSpPr>
          <p:spPr>
            <a:xfrm>
              <a:off x="0" y="0"/>
              <a:ext cx="3090545" cy="63500"/>
            </a:xfrm>
            <a:custGeom>
              <a:avLst/>
              <a:gdLst/>
              <a:ahLst/>
              <a:cxnLst/>
              <a:rect l="l" t="t" r="r" b="b"/>
              <a:pathLst>
                <a:path w="3090545" h="63500">
                  <a:moveTo>
                    <a:pt x="31750" y="0"/>
                  </a:moveTo>
                  <a:lnTo>
                    <a:pt x="3058795" y="0"/>
                  </a:lnTo>
                  <a:cubicBezTo>
                    <a:pt x="3076321" y="0"/>
                    <a:pt x="3090545" y="14224"/>
                    <a:pt x="3090545" y="31750"/>
                  </a:cubicBezTo>
                  <a:cubicBezTo>
                    <a:pt x="3090545" y="49276"/>
                    <a:pt x="3076321" y="63500"/>
                    <a:pt x="3058795" y="63500"/>
                  </a:cubicBezTo>
                  <a:lnTo>
                    <a:pt x="31750" y="63500"/>
                  </a:lnTo>
                  <a:cubicBezTo>
                    <a:pt x="14224" y="63500"/>
                    <a:pt x="0" y="49276"/>
                    <a:pt x="0" y="31750"/>
                  </a:cubicBezTo>
                  <a:cubicBezTo>
                    <a:pt x="0" y="14224"/>
                    <a:pt x="14224" y="0"/>
                    <a:pt x="31750" y="0"/>
                  </a:cubicBezTo>
                  <a:close/>
                </a:path>
              </a:pathLst>
            </a:custGeom>
            <a:solidFill>
              <a:srgbClr val="000000"/>
            </a:solidFill>
          </p:spPr>
          <p:txBody>
            <a:bodyPr/>
            <a:lstStyle/>
            <a:p>
              <a:endParaRPr lang="en-GB" dirty="0"/>
            </a:p>
          </p:txBody>
        </p:sp>
      </p:grpSp>
      <p:sp>
        <p:nvSpPr>
          <p:cNvPr id="15" name="TextBox 15"/>
          <p:cNvSpPr txBox="1"/>
          <p:nvPr/>
        </p:nvSpPr>
        <p:spPr>
          <a:xfrm>
            <a:off x="15504987" y="4868967"/>
            <a:ext cx="1547309" cy="689585"/>
          </a:xfrm>
          <a:prstGeom prst="rect">
            <a:avLst/>
          </a:prstGeom>
        </p:spPr>
        <p:txBody>
          <a:bodyPr lIns="0" tIns="0" rIns="0" bIns="0" rtlCol="0" anchor="t">
            <a:spAutoFit/>
          </a:bodyPr>
          <a:lstStyle/>
          <a:p>
            <a:pPr algn="ctr">
              <a:lnSpc>
                <a:spcPts val="5038"/>
              </a:lnSpc>
            </a:pPr>
            <a:r>
              <a:rPr lang="en-US" sz="3598" dirty="0">
                <a:solidFill>
                  <a:srgbClr val="000000"/>
                </a:solidFill>
                <a:latin typeface="Arial Bold"/>
              </a:rPr>
              <a:t>Labia</a:t>
            </a:r>
          </a:p>
        </p:txBody>
      </p:sp>
      <p:grpSp>
        <p:nvGrpSpPr>
          <p:cNvPr id="16" name="Group 16"/>
          <p:cNvGrpSpPr/>
          <p:nvPr/>
        </p:nvGrpSpPr>
        <p:grpSpPr>
          <a:xfrm rot="250091">
            <a:off x="11201930" y="5374585"/>
            <a:ext cx="4185322" cy="47625"/>
            <a:chOff x="0" y="0"/>
            <a:chExt cx="5580429" cy="63500"/>
          </a:xfrm>
        </p:grpSpPr>
        <p:sp>
          <p:nvSpPr>
            <p:cNvPr id="17" name="Freeform 17"/>
            <p:cNvSpPr/>
            <p:nvPr/>
          </p:nvSpPr>
          <p:spPr>
            <a:xfrm>
              <a:off x="0" y="0"/>
              <a:ext cx="5580380" cy="63500"/>
            </a:xfrm>
            <a:custGeom>
              <a:avLst/>
              <a:gdLst/>
              <a:ahLst/>
              <a:cxnLst/>
              <a:rect l="l" t="t" r="r" b="b"/>
              <a:pathLst>
                <a:path w="5580380" h="63500">
                  <a:moveTo>
                    <a:pt x="31750" y="0"/>
                  </a:moveTo>
                  <a:lnTo>
                    <a:pt x="5548630" y="0"/>
                  </a:lnTo>
                  <a:cubicBezTo>
                    <a:pt x="5566156" y="0"/>
                    <a:pt x="5580380" y="14224"/>
                    <a:pt x="5580380" y="31750"/>
                  </a:cubicBezTo>
                  <a:cubicBezTo>
                    <a:pt x="5580380" y="49276"/>
                    <a:pt x="5566156" y="63500"/>
                    <a:pt x="5548630" y="63500"/>
                  </a:cubicBezTo>
                  <a:lnTo>
                    <a:pt x="31750" y="63500"/>
                  </a:lnTo>
                  <a:cubicBezTo>
                    <a:pt x="14224" y="63500"/>
                    <a:pt x="0" y="49276"/>
                    <a:pt x="0" y="31750"/>
                  </a:cubicBezTo>
                  <a:cubicBezTo>
                    <a:pt x="0" y="14224"/>
                    <a:pt x="14224" y="0"/>
                    <a:pt x="31750" y="0"/>
                  </a:cubicBezTo>
                  <a:close/>
                </a:path>
              </a:pathLst>
            </a:custGeom>
            <a:solidFill>
              <a:srgbClr val="000000"/>
            </a:solidFill>
          </p:spPr>
          <p:txBody>
            <a:bodyPr/>
            <a:lstStyle/>
            <a:p>
              <a:endParaRPr lang="en-GB" dirty="0"/>
            </a:p>
          </p:txBody>
        </p:sp>
      </p:grpSp>
      <p:grpSp>
        <p:nvGrpSpPr>
          <p:cNvPr id="18" name="Group 18"/>
          <p:cNvGrpSpPr/>
          <p:nvPr/>
        </p:nvGrpSpPr>
        <p:grpSpPr>
          <a:xfrm rot="-83817">
            <a:off x="7297666" y="3116196"/>
            <a:ext cx="4699906" cy="47625"/>
            <a:chOff x="0" y="0"/>
            <a:chExt cx="6266541" cy="63500"/>
          </a:xfrm>
        </p:grpSpPr>
        <p:sp>
          <p:nvSpPr>
            <p:cNvPr id="19" name="Freeform 19"/>
            <p:cNvSpPr/>
            <p:nvPr/>
          </p:nvSpPr>
          <p:spPr>
            <a:xfrm>
              <a:off x="0" y="0"/>
              <a:ext cx="6266561" cy="63500"/>
            </a:xfrm>
            <a:custGeom>
              <a:avLst/>
              <a:gdLst/>
              <a:ahLst/>
              <a:cxnLst/>
              <a:rect l="l" t="t" r="r" b="b"/>
              <a:pathLst>
                <a:path w="6266561" h="63500">
                  <a:moveTo>
                    <a:pt x="31750" y="0"/>
                  </a:moveTo>
                  <a:lnTo>
                    <a:pt x="6234811" y="0"/>
                  </a:lnTo>
                  <a:cubicBezTo>
                    <a:pt x="6252337" y="0"/>
                    <a:pt x="6266561" y="14224"/>
                    <a:pt x="6266561" y="31750"/>
                  </a:cubicBezTo>
                  <a:cubicBezTo>
                    <a:pt x="6266561" y="49276"/>
                    <a:pt x="6252337" y="63500"/>
                    <a:pt x="6234811" y="63500"/>
                  </a:cubicBezTo>
                  <a:lnTo>
                    <a:pt x="31750" y="63500"/>
                  </a:lnTo>
                  <a:cubicBezTo>
                    <a:pt x="14224" y="63500"/>
                    <a:pt x="0" y="49276"/>
                    <a:pt x="0" y="31750"/>
                  </a:cubicBezTo>
                  <a:cubicBezTo>
                    <a:pt x="0" y="14224"/>
                    <a:pt x="14224" y="0"/>
                    <a:pt x="31750" y="0"/>
                  </a:cubicBezTo>
                  <a:close/>
                </a:path>
              </a:pathLst>
            </a:custGeom>
            <a:solidFill>
              <a:srgbClr val="000000"/>
            </a:solidFill>
          </p:spPr>
          <p:txBody>
            <a:bodyPr/>
            <a:lstStyle/>
            <a:p>
              <a:endParaRPr lang="en-GB" dirty="0"/>
            </a:p>
          </p:txBody>
        </p:sp>
      </p:grpSp>
      <p:sp>
        <p:nvSpPr>
          <p:cNvPr id="20" name="TextBox 20"/>
          <p:cNvSpPr txBox="1"/>
          <p:nvPr/>
        </p:nvSpPr>
        <p:spPr>
          <a:xfrm>
            <a:off x="1084511" y="414366"/>
            <a:ext cx="2149525" cy="862965"/>
          </a:xfrm>
          <a:prstGeom prst="rect">
            <a:avLst/>
          </a:prstGeom>
        </p:spPr>
        <p:txBody>
          <a:bodyPr lIns="0" tIns="0" rIns="0" bIns="0" rtlCol="0" anchor="t">
            <a:spAutoFit/>
          </a:bodyPr>
          <a:lstStyle/>
          <a:p>
            <a:pPr algn="ctr">
              <a:lnSpc>
                <a:spcPts val="3359"/>
              </a:lnSpc>
            </a:pPr>
            <a:r>
              <a:rPr lang="en-US" sz="2400" dirty="0">
                <a:solidFill>
                  <a:srgbClr val="000000"/>
                </a:solidFill>
                <a:latin typeface="Calibri (MS)"/>
              </a:rPr>
              <a:t>Take 10 activity 2</a:t>
            </a:r>
          </a:p>
          <a:p>
            <a:pPr algn="ctr">
              <a:lnSpc>
                <a:spcPts val="3359"/>
              </a:lnSpc>
              <a:spcBef>
                <a:spcPct val="0"/>
              </a:spcBef>
            </a:pPr>
            <a:endParaRPr lang="en-US" sz="2400" dirty="0">
              <a:solidFill>
                <a:srgbClr val="000000"/>
              </a:solidFill>
              <a:latin typeface="Calibri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1218179" y="4551665"/>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r="-1648"/>
            </a:stretch>
          </a:blipFill>
        </p:spPr>
        <p:txBody>
          <a:bodyPr/>
          <a:lstStyle/>
          <a:p>
            <a:endParaRPr lang="en-GB" dirty="0"/>
          </a:p>
        </p:txBody>
      </p:sp>
      <p:sp>
        <p:nvSpPr>
          <p:cNvPr id="5" name="Freeform 5"/>
          <p:cNvSpPr/>
          <p:nvPr/>
        </p:nvSpPr>
        <p:spPr>
          <a:xfrm>
            <a:off x="7395906" y="4433287"/>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r="-59"/>
            </a:stretch>
          </a:blipFill>
        </p:spPr>
        <p:txBody>
          <a:bodyPr/>
          <a:lstStyle/>
          <a:p>
            <a:endParaRPr lang="en-GB" dirty="0"/>
          </a:p>
        </p:txBody>
      </p:sp>
      <p:sp>
        <p:nvSpPr>
          <p:cNvPr id="6" name="Freeform 6"/>
          <p:cNvSpPr/>
          <p:nvPr/>
        </p:nvSpPr>
        <p:spPr>
          <a:xfrm>
            <a:off x="15117481" y="4233351"/>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13</a:t>
            </a:r>
          </a:p>
          <a:p>
            <a:pPr algn="l">
              <a:lnSpc>
                <a:spcPts val="2240"/>
              </a:lnSpc>
            </a:pPr>
            <a:endParaRPr lang="en-US" sz="1599" dirty="0">
              <a:solidFill>
                <a:srgbClr val="000000"/>
              </a:solidFill>
              <a:latin typeface="Arial"/>
            </a:endParaRPr>
          </a:p>
        </p:txBody>
      </p:sp>
      <p:sp>
        <p:nvSpPr>
          <p:cNvPr id="8" name="TextBox 8"/>
          <p:cNvSpPr txBox="1"/>
          <p:nvPr/>
        </p:nvSpPr>
        <p:spPr>
          <a:xfrm>
            <a:off x="764356" y="1663872"/>
            <a:ext cx="17196708" cy="991845"/>
          </a:xfrm>
          <a:prstGeom prst="rect">
            <a:avLst/>
          </a:prstGeom>
        </p:spPr>
        <p:txBody>
          <a:bodyPr lIns="0" tIns="0" rIns="0" bIns="0" rtlCol="0" anchor="t">
            <a:spAutoFit/>
          </a:bodyPr>
          <a:lstStyle/>
          <a:p>
            <a:pPr marL="1122464" lvl="1" indent="-561232" algn="l">
              <a:lnSpc>
                <a:spcPts val="7278"/>
              </a:lnSpc>
              <a:buAutoNum type="arabicPeriod"/>
            </a:pPr>
            <a:r>
              <a:rPr lang="en-US" sz="5198" dirty="0">
                <a:solidFill>
                  <a:srgbClr val="040606"/>
                </a:solidFill>
                <a:latin typeface="Arial"/>
              </a:rPr>
              <a:t>Face washing lots of times per day will reduce spots.</a:t>
            </a:r>
          </a:p>
        </p:txBody>
      </p:sp>
      <p:sp>
        <p:nvSpPr>
          <p:cNvPr id="9" name="TextBox 9"/>
          <p:cNvSpPr txBox="1"/>
          <p:nvPr/>
        </p:nvSpPr>
        <p:spPr>
          <a:xfrm>
            <a:off x="838034" y="569158"/>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1028700" y="2922417"/>
            <a:ext cx="16230600"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764356" y="6294381"/>
            <a:ext cx="16583059" cy="3242285"/>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For both boys and girls it's important to stay clean and wash your face regularly, but too much washing can dry out the skin and cause irritation. Most spot breakouts are mild and can be treated with over-the-counter products, however, more severe acne needs to be treated by a doctor by prescribing medication.</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10 activity 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870821" y="5669956"/>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048549" y="5551578"/>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3763781" y="5439362"/>
            <a:ext cx="853998" cy="1707995"/>
          </a:xfrm>
          <a:custGeom>
            <a:avLst/>
            <a:gdLst/>
            <a:ahLst/>
            <a:cxnLst/>
            <a:rect l="l" t="t" r="r" b="b"/>
            <a:pathLst>
              <a:path w="853998" h="1707995">
                <a:moveTo>
                  <a:pt x="0" y="0"/>
                </a:moveTo>
                <a:lnTo>
                  <a:pt x="853998" y="0"/>
                </a:lnTo>
                <a:lnTo>
                  <a:pt x="853998" y="1707994"/>
                </a:lnTo>
                <a:lnTo>
                  <a:pt x="0" y="1707994"/>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14</a:t>
            </a:r>
          </a:p>
          <a:p>
            <a:pPr algn="l">
              <a:lnSpc>
                <a:spcPts val="2240"/>
              </a:lnSpc>
            </a:pPr>
            <a:endParaRPr lang="en-US" sz="1599" dirty="0">
              <a:solidFill>
                <a:srgbClr val="000000"/>
              </a:solidFill>
              <a:latin typeface="Arial"/>
            </a:endParaRPr>
          </a:p>
        </p:txBody>
      </p:sp>
      <p:sp>
        <p:nvSpPr>
          <p:cNvPr id="8" name="TextBox 8"/>
          <p:cNvSpPr txBox="1"/>
          <p:nvPr/>
        </p:nvSpPr>
        <p:spPr>
          <a:xfrm>
            <a:off x="757419" y="2067789"/>
            <a:ext cx="17196708" cy="1915770"/>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2. Periods won't stop someone from swimming and doing other sports.</a:t>
            </a:r>
          </a:p>
        </p:txBody>
      </p:sp>
      <p:sp>
        <p:nvSpPr>
          <p:cNvPr id="9" name="TextBox 9"/>
          <p:cNvSpPr txBox="1"/>
          <p:nvPr/>
        </p:nvSpPr>
        <p:spPr>
          <a:xfrm>
            <a:off x="757419" y="880763"/>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681343" y="4040708"/>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852471" y="7295024"/>
            <a:ext cx="16583059" cy="1327760"/>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TRUE: It's perfectly possible to carry on with sporting activities. Tampons can be used when swimming and it's very unlikely that any blood will leak out.</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028700" y="5377479"/>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622116" y="5377479"/>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4733045" y="5377479"/>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15</a:t>
            </a:r>
          </a:p>
          <a:p>
            <a:pPr algn="l">
              <a:lnSpc>
                <a:spcPts val="2240"/>
              </a:lnSpc>
            </a:pPr>
            <a:endParaRPr lang="en-US" sz="1599" dirty="0">
              <a:solidFill>
                <a:srgbClr val="000000"/>
              </a:solidFill>
              <a:latin typeface="Arial"/>
            </a:endParaRPr>
          </a:p>
        </p:txBody>
      </p:sp>
      <p:sp>
        <p:nvSpPr>
          <p:cNvPr id="8" name="TextBox 8"/>
          <p:cNvSpPr txBox="1"/>
          <p:nvPr/>
        </p:nvSpPr>
        <p:spPr>
          <a:xfrm>
            <a:off x="757419" y="2062493"/>
            <a:ext cx="17196708" cy="1915770"/>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3. Boys can experience unexpected erections during puberty</a:t>
            </a:r>
          </a:p>
        </p:txBody>
      </p:sp>
      <p:sp>
        <p:nvSpPr>
          <p:cNvPr id="9" name="TextBox 9"/>
          <p:cNvSpPr txBox="1"/>
          <p:nvPr/>
        </p:nvSpPr>
        <p:spPr>
          <a:xfrm>
            <a:off x="757419" y="875467"/>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845534" y="4066545"/>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852471" y="7295024"/>
            <a:ext cx="16583059" cy="1965935"/>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TRUE: This can make boys feel self-conscious or embarrassed, however, as puberty progresses and hormones settle down unexpected erections become less frequent.</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215839" y="5536091"/>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887896" y="5540276"/>
            <a:ext cx="1733657" cy="1308123"/>
          </a:xfrm>
          <a:custGeom>
            <a:avLst/>
            <a:gdLst/>
            <a:ahLst/>
            <a:cxnLst/>
            <a:rect l="l" t="t" r="r" b="b"/>
            <a:pathLst>
              <a:path w="1733657" h="1308123">
                <a:moveTo>
                  <a:pt x="0" y="0"/>
                </a:moveTo>
                <a:lnTo>
                  <a:pt x="1733657" y="0"/>
                </a:lnTo>
                <a:lnTo>
                  <a:pt x="1733657" y="1308122"/>
                </a:lnTo>
                <a:lnTo>
                  <a:pt x="0" y="1308122"/>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5098428" y="5515956"/>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16</a:t>
            </a:r>
          </a:p>
          <a:p>
            <a:pPr algn="l">
              <a:lnSpc>
                <a:spcPts val="2240"/>
              </a:lnSpc>
            </a:pPr>
            <a:endParaRPr lang="en-US" sz="1599" dirty="0">
              <a:solidFill>
                <a:srgbClr val="000000"/>
              </a:solidFill>
              <a:latin typeface="Arial"/>
            </a:endParaRPr>
          </a:p>
        </p:txBody>
      </p:sp>
      <p:sp>
        <p:nvSpPr>
          <p:cNvPr id="8" name="TextBox 8"/>
          <p:cNvSpPr txBox="1"/>
          <p:nvPr/>
        </p:nvSpPr>
        <p:spPr>
          <a:xfrm>
            <a:off x="764356" y="2930677"/>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4. Someone shouldn't have a bath when having a period.</a:t>
            </a:r>
          </a:p>
        </p:txBody>
      </p:sp>
      <p:sp>
        <p:nvSpPr>
          <p:cNvPr id="9" name="TextBox 9"/>
          <p:cNvSpPr txBox="1"/>
          <p:nvPr/>
        </p:nvSpPr>
        <p:spPr>
          <a:xfrm>
            <a:off x="764356" y="1370653"/>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1028700" y="4141622"/>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1071181" y="7345450"/>
            <a:ext cx="16583059" cy="1327760"/>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Good personal hygiene is important and baths can also help with period cramps.</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215839" y="5237960"/>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910259" y="5340344"/>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5139841" y="5230619"/>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17</a:t>
            </a:r>
          </a:p>
          <a:p>
            <a:pPr algn="l">
              <a:lnSpc>
                <a:spcPts val="2240"/>
              </a:lnSpc>
            </a:pPr>
            <a:endParaRPr lang="en-US" sz="1599" dirty="0">
              <a:solidFill>
                <a:srgbClr val="000000"/>
              </a:solidFill>
              <a:latin typeface="Arial"/>
            </a:endParaRPr>
          </a:p>
        </p:txBody>
      </p:sp>
      <p:sp>
        <p:nvSpPr>
          <p:cNvPr id="8" name="TextBox 8"/>
          <p:cNvSpPr txBox="1"/>
          <p:nvPr/>
        </p:nvSpPr>
        <p:spPr>
          <a:xfrm>
            <a:off x="764356" y="2628361"/>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5. Breasts can have lumps in them during puberty.</a:t>
            </a:r>
          </a:p>
        </p:txBody>
      </p:sp>
      <p:sp>
        <p:nvSpPr>
          <p:cNvPr id="9" name="TextBox 9"/>
          <p:cNvSpPr txBox="1"/>
          <p:nvPr/>
        </p:nvSpPr>
        <p:spPr>
          <a:xfrm>
            <a:off x="764356" y="1068338"/>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True or False Quiz</a:t>
            </a:r>
          </a:p>
        </p:txBody>
      </p:sp>
      <p:sp>
        <p:nvSpPr>
          <p:cNvPr id="10" name="TextBox 10"/>
          <p:cNvSpPr txBox="1"/>
          <p:nvPr/>
        </p:nvSpPr>
        <p:spPr>
          <a:xfrm>
            <a:off x="1028700" y="3839307"/>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764356" y="7077092"/>
            <a:ext cx="16583059" cy="1965935"/>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TRUE: Lumps can appear during puberty in both boys and girls, but these are almost always related to breast tissue development rather than illness. If you are ever worried speak to someone to get reassurance. </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132826" y="5372540"/>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745774" y="5408191"/>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4889631" y="5208255"/>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18</a:t>
            </a:r>
          </a:p>
          <a:p>
            <a:pPr algn="l">
              <a:lnSpc>
                <a:spcPts val="2240"/>
              </a:lnSpc>
            </a:pPr>
            <a:endParaRPr lang="en-US" sz="1599" dirty="0">
              <a:solidFill>
                <a:srgbClr val="000000"/>
              </a:solidFill>
              <a:latin typeface="Arial"/>
            </a:endParaRPr>
          </a:p>
        </p:txBody>
      </p:sp>
      <p:sp>
        <p:nvSpPr>
          <p:cNvPr id="8" name="TextBox 8"/>
          <p:cNvSpPr txBox="1"/>
          <p:nvPr/>
        </p:nvSpPr>
        <p:spPr>
          <a:xfrm>
            <a:off x="681343" y="2650724"/>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6. Puberty causes strong body odour</a:t>
            </a:r>
          </a:p>
        </p:txBody>
      </p:sp>
      <p:sp>
        <p:nvSpPr>
          <p:cNvPr id="9" name="TextBox 9"/>
          <p:cNvSpPr txBox="1"/>
          <p:nvPr/>
        </p:nvSpPr>
        <p:spPr>
          <a:xfrm>
            <a:off x="681343" y="1090701"/>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True or False Quiz</a:t>
            </a:r>
          </a:p>
        </p:txBody>
      </p:sp>
      <p:sp>
        <p:nvSpPr>
          <p:cNvPr id="10" name="TextBox 10"/>
          <p:cNvSpPr txBox="1"/>
          <p:nvPr/>
        </p:nvSpPr>
        <p:spPr>
          <a:xfrm>
            <a:off x="945687" y="3861670"/>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681343" y="7010002"/>
            <a:ext cx="16583059" cy="1868268"/>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It is common for everyone to sweat more as they get older and go through puberty, however, good personal hygiene including washing/showering and using deodorant will avoid any strong  body odour developing.</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293044" y="5798471"/>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8103585" y="5798471"/>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5202920" y="5598535"/>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19</a:t>
            </a:r>
          </a:p>
          <a:p>
            <a:pPr algn="l">
              <a:lnSpc>
                <a:spcPts val="2240"/>
              </a:lnSpc>
            </a:pPr>
            <a:endParaRPr lang="en-US" sz="1599" dirty="0">
              <a:solidFill>
                <a:srgbClr val="000000"/>
              </a:solidFill>
              <a:latin typeface="Arial"/>
            </a:endParaRPr>
          </a:p>
        </p:txBody>
      </p:sp>
      <p:sp>
        <p:nvSpPr>
          <p:cNvPr id="8" name="TextBox 8"/>
          <p:cNvSpPr txBox="1"/>
          <p:nvPr/>
        </p:nvSpPr>
        <p:spPr>
          <a:xfrm>
            <a:off x="1028700" y="3232166"/>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 7. Both breasts are always the same shape and size.</a:t>
            </a:r>
          </a:p>
        </p:txBody>
      </p:sp>
      <p:sp>
        <p:nvSpPr>
          <p:cNvPr id="9" name="TextBox 9"/>
          <p:cNvSpPr txBox="1"/>
          <p:nvPr/>
        </p:nvSpPr>
        <p:spPr>
          <a:xfrm>
            <a:off x="1028700" y="1672143"/>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 Puberty - True or False Quiz</a:t>
            </a:r>
          </a:p>
        </p:txBody>
      </p:sp>
      <p:sp>
        <p:nvSpPr>
          <p:cNvPr id="10" name="TextBox 10"/>
          <p:cNvSpPr txBox="1"/>
          <p:nvPr/>
        </p:nvSpPr>
        <p:spPr>
          <a:xfrm>
            <a:off x="1293044" y="4443112"/>
            <a:ext cx="16583059" cy="1109959"/>
          </a:xfrm>
          <a:prstGeom prst="rect">
            <a:avLst/>
          </a:prstGeom>
        </p:spPr>
        <p:txBody>
          <a:bodyPr lIns="0" tIns="0" rIns="0" bIns="0" rtlCol="0" anchor="t">
            <a:spAutoFit/>
          </a:bodyPr>
          <a:lstStyle/>
          <a:p>
            <a:pPr algn="l">
              <a:lnSpc>
                <a:spcPts val="8118"/>
              </a:lnSpc>
            </a:pPr>
            <a:r>
              <a:rPr lang="en-US" sz="5799" dirty="0">
                <a:solidFill>
                  <a:srgbClr val="008D36"/>
                </a:solidFill>
                <a:latin typeface="Arial"/>
              </a:rPr>
              <a:t>True                          False                      Not sure</a:t>
            </a:r>
          </a:p>
        </p:txBody>
      </p:sp>
      <p:sp>
        <p:nvSpPr>
          <p:cNvPr id="11" name="TextBox 11"/>
          <p:cNvSpPr txBox="1"/>
          <p:nvPr/>
        </p:nvSpPr>
        <p:spPr>
          <a:xfrm>
            <a:off x="1028700" y="7626410"/>
            <a:ext cx="16583059" cy="1327760"/>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It is common for women have differently shaped breasts, one can be smaller or a slightly different shape than the other. It's totally natural.</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028700" y="6194569"/>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635727" y="6194569"/>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4777919" y="6194569"/>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20</a:t>
            </a:r>
          </a:p>
          <a:p>
            <a:pPr algn="l">
              <a:lnSpc>
                <a:spcPts val="2240"/>
              </a:lnSpc>
            </a:pPr>
            <a:endParaRPr lang="en-US" sz="1599" dirty="0">
              <a:solidFill>
                <a:srgbClr val="000000"/>
              </a:solidFill>
              <a:latin typeface="Arial"/>
            </a:endParaRPr>
          </a:p>
        </p:txBody>
      </p:sp>
      <p:sp>
        <p:nvSpPr>
          <p:cNvPr id="8" name="TextBox 8"/>
          <p:cNvSpPr txBox="1"/>
          <p:nvPr/>
        </p:nvSpPr>
        <p:spPr>
          <a:xfrm>
            <a:off x="757419" y="2762540"/>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8. Everyone will know when a girl has their period.</a:t>
            </a:r>
          </a:p>
        </p:txBody>
      </p:sp>
      <p:sp>
        <p:nvSpPr>
          <p:cNvPr id="9" name="TextBox 9"/>
          <p:cNvSpPr txBox="1"/>
          <p:nvPr/>
        </p:nvSpPr>
        <p:spPr>
          <a:xfrm>
            <a:off x="757419" y="1202517"/>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845534" y="4874205"/>
            <a:ext cx="16583059" cy="1109959"/>
          </a:xfrm>
          <a:prstGeom prst="rect">
            <a:avLst/>
          </a:prstGeom>
        </p:spPr>
        <p:txBody>
          <a:bodyPr lIns="0" tIns="0" rIns="0" bIns="0" rtlCol="0" anchor="t">
            <a:spAutoFit/>
          </a:bodyPr>
          <a:lstStyle/>
          <a:p>
            <a:pPr algn="l">
              <a:lnSpc>
                <a:spcPts val="8118"/>
              </a:lnSpc>
            </a:pPr>
            <a:r>
              <a:rPr lang="en-US" sz="5799" dirty="0">
                <a:solidFill>
                  <a:srgbClr val="1D71B8"/>
                </a:solidFill>
                <a:latin typeface="Arial"/>
              </a:rPr>
              <a:t>True                          False                      Not sure</a:t>
            </a:r>
          </a:p>
        </p:txBody>
      </p:sp>
      <p:sp>
        <p:nvSpPr>
          <p:cNvPr id="11" name="TextBox 11"/>
          <p:cNvSpPr txBox="1"/>
          <p:nvPr/>
        </p:nvSpPr>
        <p:spPr>
          <a:xfrm>
            <a:off x="852471" y="7930540"/>
            <a:ext cx="16583059" cy="1327760"/>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Period products are very discreet and there it is unlikely that anyone could know if a girl or woman was menstruating.</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950099" y="4877742"/>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410343" y="4877742"/>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4401800" y="4477870"/>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21</a:t>
            </a:r>
          </a:p>
          <a:p>
            <a:pPr algn="l">
              <a:lnSpc>
                <a:spcPts val="2240"/>
              </a:lnSpc>
            </a:pPr>
            <a:endParaRPr lang="en-US" sz="1599" dirty="0">
              <a:solidFill>
                <a:srgbClr val="000000"/>
              </a:solidFill>
              <a:latin typeface="Arial"/>
            </a:endParaRPr>
          </a:p>
        </p:txBody>
      </p:sp>
      <p:sp>
        <p:nvSpPr>
          <p:cNvPr id="8" name="TextBox 8"/>
          <p:cNvSpPr txBox="1"/>
          <p:nvPr/>
        </p:nvSpPr>
        <p:spPr>
          <a:xfrm>
            <a:off x="764356" y="2133865"/>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9. Periods are painful</a:t>
            </a:r>
          </a:p>
        </p:txBody>
      </p:sp>
      <p:sp>
        <p:nvSpPr>
          <p:cNvPr id="9" name="TextBox 9"/>
          <p:cNvSpPr txBox="1"/>
          <p:nvPr/>
        </p:nvSpPr>
        <p:spPr>
          <a:xfrm>
            <a:off x="681343" y="781050"/>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852471" y="3340591"/>
            <a:ext cx="16583059" cy="1067390"/>
          </a:xfrm>
          <a:prstGeom prst="rect">
            <a:avLst/>
          </a:prstGeom>
        </p:spPr>
        <p:txBody>
          <a:bodyPr lIns="0" tIns="0" rIns="0" bIns="0" rtlCol="0" anchor="t">
            <a:spAutoFit/>
          </a:bodyPr>
          <a:lstStyle/>
          <a:p>
            <a:pPr algn="l">
              <a:lnSpc>
                <a:spcPts val="7840"/>
              </a:lnSpc>
            </a:pPr>
            <a:r>
              <a:rPr lang="en-US" sz="5600" dirty="0">
                <a:solidFill>
                  <a:srgbClr val="1D71B8"/>
                </a:solidFill>
                <a:latin typeface="Arial"/>
              </a:rPr>
              <a:t>True                          False                      Not sure</a:t>
            </a:r>
          </a:p>
        </p:txBody>
      </p:sp>
      <p:sp>
        <p:nvSpPr>
          <p:cNvPr id="11" name="TextBox 11"/>
          <p:cNvSpPr txBox="1"/>
          <p:nvPr/>
        </p:nvSpPr>
        <p:spPr>
          <a:xfrm>
            <a:off x="950099" y="6451434"/>
            <a:ext cx="16825221" cy="3242285"/>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FALSE/TRUE/SOMETIMES: It's different for everyone, but most girls and women experience some mild discomfort. If periods are painful using a hot water bottle or taking some painkillers (with adult permission) should help. Periods can be more painful some months than others, like many other aspects of puberty this is unique to the individual.</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1028700" y="4882745"/>
            <a:ext cx="1198492" cy="1246806"/>
          </a:xfrm>
          <a:custGeom>
            <a:avLst/>
            <a:gdLst/>
            <a:ahLst/>
            <a:cxnLst/>
            <a:rect l="l" t="t" r="r" b="b"/>
            <a:pathLst>
              <a:path w="1198492" h="1246806">
                <a:moveTo>
                  <a:pt x="0" y="0"/>
                </a:moveTo>
                <a:lnTo>
                  <a:pt x="1198492" y="0"/>
                </a:lnTo>
                <a:lnTo>
                  <a:pt x="1198492" y="1246806"/>
                </a:lnTo>
                <a:lnTo>
                  <a:pt x="0" y="124680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648"/>
            </a:stretch>
          </a:blipFill>
        </p:spPr>
        <p:txBody>
          <a:bodyPr/>
          <a:lstStyle/>
          <a:p>
            <a:endParaRPr lang="en-GB" dirty="0"/>
          </a:p>
        </p:txBody>
      </p:sp>
      <p:sp>
        <p:nvSpPr>
          <p:cNvPr id="5" name="Freeform 5"/>
          <p:cNvSpPr/>
          <p:nvPr/>
        </p:nvSpPr>
        <p:spPr>
          <a:xfrm>
            <a:off x="7410343" y="4882745"/>
            <a:ext cx="1733657" cy="1308123"/>
          </a:xfrm>
          <a:custGeom>
            <a:avLst/>
            <a:gdLst/>
            <a:ahLst/>
            <a:cxnLst/>
            <a:rect l="l" t="t" r="r" b="b"/>
            <a:pathLst>
              <a:path w="1733657" h="1308123">
                <a:moveTo>
                  <a:pt x="0" y="0"/>
                </a:moveTo>
                <a:lnTo>
                  <a:pt x="1733657" y="0"/>
                </a:lnTo>
                <a:lnTo>
                  <a:pt x="1733657" y="1308123"/>
                </a:lnTo>
                <a:lnTo>
                  <a:pt x="0" y="1308123"/>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r="-59"/>
            </a:stretch>
          </a:blipFill>
        </p:spPr>
        <p:txBody>
          <a:bodyPr/>
          <a:lstStyle/>
          <a:p>
            <a:endParaRPr lang="en-GB" dirty="0"/>
          </a:p>
        </p:txBody>
      </p:sp>
      <p:sp>
        <p:nvSpPr>
          <p:cNvPr id="6" name="Freeform 6"/>
          <p:cNvSpPr/>
          <p:nvPr/>
        </p:nvSpPr>
        <p:spPr>
          <a:xfrm>
            <a:off x="14325600" y="4682809"/>
            <a:ext cx="853998" cy="1707995"/>
          </a:xfrm>
          <a:custGeom>
            <a:avLst/>
            <a:gdLst/>
            <a:ahLst/>
            <a:cxnLst/>
            <a:rect l="l" t="t" r="r" b="b"/>
            <a:pathLst>
              <a:path w="853998" h="1707995">
                <a:moveTo>
                  <a:pt x="0" y="0"/>
                </a:moveTo>
                <a:lnTo>
                  <a:pt x="853998" y="0"/>
                </a:lnTo>
                <a:lnTo>
                  <a:pt x="853998" y="1707995"/>
                </a:lnTo>
                <a:lnTo>
                  <a:pt x="0" y="1707995"/>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r="-1111"/>
            </a:stretch>
          </a:blipFill>
        </p:spPr>
        <p:txBody>
          <a:bodyPr/>
          <a:lstStyle/>
          <a:p>
            <a:endParaRPr lang="en-GB" dirty="0"/>
          </a:p>
        </p:txBody>
      </p:sp>
      <p:sp>
        <p:nvSpPr>
          <p:cNvPr id="7" name="TextBox 7"/>
          <p:cNvSpPr txBox="1"/>
          <p:nvPr/>
        </p:nvSpPr>
        <p:spPr>
          <a:xfrm>
            <a:off x="681343" y="9663120"/>
            <a:ext cx="5664875"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22</a:t>
            </a:r>
          </a:p>
          <a:p>
            <a:pPr algn="l">
              <a:lnSpc>
                <a:spcPts val="2240"/>
              </a:lnSpc>
            </a:pPr>
            <a:endParaRPr lang="en-US" sz="1599" dirty="0">
              <a:solidFill>
                <a:srgbClr val="000000"/>
              </a:solidFill>
              <a:latin typeface="Arial"/>
            </a:endParaRPr>
          </a:p>
        </p:txBody>
      </p:sp>
      <p:sp>
        <p:nvSpPr>
          <p:cNvPr id="8" name="TextBox 8"/>
          <p:cNvSpPr txBox="1"/>
          <p:nvPr/>
        </p:nvSpPr>
        <p:spPr>
          <a:xfrm>
            <a:off x="757419" y="2179631"/>
            <a:ext cx="17196708" cy="991845"/>
          </a:xfrm>
          <a:prstGeom prst="rect">
            <a:avLst/>
          </a:prstGeom>
        </p:spPr>
        <p:txBody>
          <a:bodyPr lIns="0" tIns="0" rIns="0" bIns="0" rtlCol="0" anchor="t">
            <a:spAutoFit/>
          </a:bodyPr>
          <a:lstStyle/>
          <a:p>
            <a:pPr algn="l">
              <a:lnSpc>
                <a:spcPts val="7278"/>
              </a:lnSpc>
            </a:pPr>
            <a:r>
              <a:rPr lang="en-US" sz="5198" dirty="0">
                <a:solidFill>
                  <a:srgbClr val="040606"/>
                </a:solidFill>
                <a:latin typeface="Arial"/>
              </a:rPr>
              <a:t>10. Boys always start puberty later than girls</a:t>
            </a:r>
          </a:p>
        </p:txBody>
      </p:sp>
      <p:sp>
        <p:nvSpPr>
          <p:cNvPr id="9" name="TextBox 9"/>
          <p:cNvSpPr txBox="1"/>
          <p:nvPr/>
        </p:nvSpPr>
        <p:spPr>
          <a:xfrm>
            <a:off x="757419" y="781050"/>
            <a:ext cx="16583059" cy="1218540"/>
          </a:xfrm>
          <a:prstGeom prst="rect">
            <a:avLst/>
          </a:prstGeom>
        </p:spPr>
        <p:txBody>
          <a:bodyPr lIns="0" tIns="0" rIns="0" bIns="0" rtlCol="0" anchor="t">
            <a:spAutoFit/>
          </a:bodyPr>
          <a:lstStyle/>
          <a:p>
            <a:pPr algn="l">
              <a:lnSpc>
                <a:spcPts val="8958"/>
              </a:lnSpc>
            </a:pPr>
            <a:r>
              <a:rPr lang="en-US" sz="6398" dirty="0">
                <a:solidFill>
                  <a:srgbClr val="1D71B8"/>
                </a:solidFill>
                <a:latin typeface="Arial"/>
              </a:rPr>
              <a:t>Puberty - True or False Quiz</a:t>
            </a:r>
          </a:p>
        </p:txBody>
      </p:sp>
      <p:sp>
        <p:nvSpPr>
          <p:cNvPr id="10" name="TextBox 10"/>
          <p:cNvSpPr txBox="1"/>
          <p:nvPr/>
        </p:nvSpPr>
        <p:spPr>
          <a:xfrm>
            <a:off x="845534" y="3493616"/>
            <a:ext cx="16583059" cy="1067390"/>
          </a:xfrm>
          <a:prstGeom prst="rect">
            <a:avLst/>
          </a:prstGeom>
        </p:spPr>
        <p:txBody>
          <a:bodyPr lIns="0" tIns="0" rIns="0" bIns="0" rtlCol="0" anchor="t">
            <a:spAutoFit/>
          </a:bodyPr>
          <a:lstStyle/>
          <a:p>
            <a:pPr algn="l">
              <a:lnSpc>
                <a:spcPts val="7840"/>
              </a:lnSpc>
            </a:pPr>
            <a:r>
              <a:rPr lang="en-US" sz="5600" dirty="0">
                <a:solidFill>
                  <a:srgbClr val="1D71B8"/>
                </a:solidFill>
                <a:latin typeface="Arial"/>
              </a:rPr>
              <a:t>True                          False                      Not sure</a:t>
            </a:r>
          </a:p>
        </p:txBody>
      </p:sp>
      <p:sp>
        <p:nvSpPr>
          <p:cNvPr id="11" name="TextBox 11"/>
          <p:cNvSpPr txBox="1"/>
          <p:nvPr/>
        </p:nvSpPr>
        <p:spPr>
          <a:xfrm>
            <a:off x="852471" y="6464207"/>
            <a:ext cx="16825221" cy="2604110"/>
          </a:xfrm>
          <a:prstGeom prst="rect">
            <a:avLst/>
          </a:prstGeom>
        </p:spPr>
        <p:txBody>
          <a:bodyPr lIns="0" tIns="0" rIns="0" bIns="0" rtlCol="0" anchor="t">
            <a:spAutoFit/>
          </a:bodyPr>
          <a:lstStyle/>
          <a:p>
            <a:pPr algn="l">
              <a:lnSpc>
                <a:spcPts val="5038"/>
              </a:lnSpc>
            </a:pPr>
            <a:r>
              <a:rPr lang="en-US" sz="3598" dirty="0">
                <a:solidFill>
                  <a:srgbClr val="000000"/>
                </a:solidFill>
                <a:latin typeface="Arial"/>
              </a:rPr>
              <a:t>FALSE: In general girls start puberty a bit younger but it’s very much an individual experience. Some boys start puberty earlier than average and some girls start puberty a bit later than average. However, by the time boys and girls reach 18 almost all will have gone through puberty.</a:t>
            </a:r>
          </a:p>
        </p:txBody>
      </p:sp>
      <p:sp>
        <p:nvSpPr>
          <p:cNvPr id="12" name="TextBox 12"/>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20 activity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028700" y="721360"/>
            <a:ext cx="7490290" cy="4533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1</a:t>
            </a:r>
          </a:p>
        </p:txBody>
      </p:sp>
      <p:sp>
        <p:nvSpPr>
          <p:cNvPr id="4" name="TextBox 4"/>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23</a:t>
            </a:r>
          </a:p>
          <a:p>
            <a:pPr algn="l">
              <a:lnSpc>
                <a:spcPts val="2240"/>
              </a:lnSpc>
            </a:pPr>
            <a:endParaRPr lang="en-US" sz="1599" spc="14" dirty="0">
              <a:solidFill>
                <a:srgbClr val="000000"/>
              </a:solidFill>
              <a:latin typeface="Arial"/>
            </a:endParaRPr>
          </a:p>
        </p:txBody>
      </p:sp>
      <p:pic>
        <p:nvPicPr>
          <p:cNvPr id="5" name="Online Media 4" descr="Girls puberty video secondary">
            <a:hlinkClick r:id="" action="ppaction://media"/>
            <a:extLst>
              <a:ext uri="{FF2B5EF4-FFF2-40B4-BE49-F238E27FC236}">
                <a16:creationId xmlns:a16="http://schemas.microsoft.com/office/drawing/2014/main" id="{F28A15E7-4380-CDA6-8ABB-9639572D6849}"/>
              </a:ext>
            </a:extLst>
          </p:cNvPr>
          <p:cNvPicPr>
            <a:picLocks noRot="1" noChangeAspect="1"/>
          </p:cNvPicPr>
          <p:nvPr>
            <a:videoFile r:link="rId1"/>
          </p:nvPr>
        </p:nvPicPr>
        <p:blipFill>
          <a:blip r:embed="rId4"/>
          <a:stretch>
            <a:fillRect/>
          </a:stretch>
        </p:blipFill>
        <p:spPr>
          <a:xfrm>
            <a:off x="23037" y="-737457"/>
            <a:ext cx="18288000" cy="1030309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1196573" y="2575318"/>
            <a:ext cx="10113302" cy="6122086"/>
          </a:xfrm>
          <a:prstGeom prst="rect">
            <a:avLst/>
          </a:prstGeom>
        </p:spPr>
        <p:txBody>
          <a:bodyPr lIns="0" tIns="0" rIns="0" bIns="0" rtlCol="0" anchor="t">
            <a:spAutoFit/>
          </a:bodyPr>
          <a:lstStyle/>
          <a:p>
            <a:pPr algn="l">
              <a:lnSpc>
                <a:spcPts val="4384"/>
              </a:lnSpc>
            </a:pPr>
            <a:r>
              <a:rPr lang="en-US" sz="3199" dirty="0">
                <a:solidFill>
                  <a:srgbClr val="040606"/>
                </a:solidFill>
                <a:latin typeface="Arial"/>
              </a:rPr>
              <a:t>When a girl reaches puberty the o__  in her o_______ start to mature. This is because the hormone o_________  starts being ____. This usually happens sometime between ages 10 and 14 although it can happen earlier or later.</a:t>
            </a:r>
          </a:p>
          <a:p>
            <a:pPr algn="l">
              <a:lnSpc>
                <a:spcPts val="4384"/>
              </a:lnSpc>
            </a:pPr>
            <a:endParaRPr lang="en-US" sz="3199" dirty="0">
              <a:solidFill>
                <a:srgbClr val="040606"/>
              </a:solidFill>
              <a:latin typeface="Arial"/>
            </a:endParaRPr>
          </a:p>
          <a:p>
            <a:pPr algn="l">
              <a:lnSpc>
                <a:spcPts val="4384"/>
              </a:lnSpc>
            </a:pPr>
            <a:r>
              <a:rPr lang="en-US" sz="3200" dirty="0">
                <a:solidFill>
                  <a:srgbClr val="040606"/>
                </a:solidFill>
                <a:latin typeface="Arial"/>
              </a:rPr>
              <a:t>About once a ____ the hormone levels rise and one o___ is released from one of the ______. The o___ is about the size of a grain of ___ and can just about be seen with the naked e__. It moves through the f________ tube to the _____.</a:t>
            </a:r>
          </a:p>
        </p:txBody>
      </p:sp>
      <p:sp>
        <p:nvSpPr>
          <p:cNvPr id="7" name="Freeform 7"/>
          <p:cNvSpPr/>
          <p:nvPr/>
        </p:nvSpPr>
        <p:spPr>
          <a:xfrm>
            <a:off x="12379302" y="-363823"/>
            <a:ext cx="5516332" cy="5516332"/>
          </a:xfrm>
          <a:custGeom>
            <a:avLst/>
            <a:gdLst/>
            <a:ahLst/>
            <a:cxnLst/>
            <a:rect l="l" t="t" r="r" b="b"/>
            <a:pathLst>
              <a:path w="5516332" h="5516332">
                <a:moveTo>
                  <a:pt x="0" y="0"/>
                </a:moveTo>
                <a:lnTo>
                  <a:pt x="5516332" y="0"/>
                </a:lnTo>
                <a:lnTo>
                  <a:pt x="5516332" y="5516332"/>
                </a:lnTo>
                <a:lnTo>
                  <a:pt x="0" y="5516332"/>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txBody>
          <a:bodyPr/>
          <a:lstStyle/>
          <a:p>
            <a:endParaRPr lang="en-GB" dirty="0"/>
          </a:p>
        </p:txBody>
      </p:sp>
      <p:sp>
        <p:nvSpPr>
          <p:cNvPr id="8" name="Freeform 8"/>
          <p:cNvSpPr/>
          <p:nvPr/>
        </p:nvSpPr>
        <p:spPr>
          <a:xfrm rot="7351044">
            <a:off x="14635625" y="4160767"/>
            <a:ext cx="360708" cy="260161"/>
          </a:xfrm>
          <a:custGeom>
            <a:avLst/>
            <a:gdLst/>
            <a:ahLst/>
            <a:cxnLst/>
            <a:rect l="l" t="t" r="r" b="b"/>
            <a:pathLst>
              <a:path w="360708" h="260161">
                <a:moveTo>
                  <a:pt x="0" y="0"/>
                </a:moveTo>
                <a:lnTo>
                  <a:pt x="360708" y="0"/>
                </a:lnTo>
                <a:lnTo>
                  <a:pt x="360708" y="260160"/>
                </a:lnTo>
                <a:lnTo>
                  <a:pt x="0" y="260160"/>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r="-459"/>
            </a:stretch>
          </a:blipFill>
        </p:spPr>
        <p:txBody>
          <a:bodyPr/>
          <a:lstStyle/>
          <a:p>
            <a:endParaRPr lang="en-GB" dirty="0"/>
          </a:p>
        </p:txBody>
      </p:sp>
      <p:sp>
        <p:nvSpPr>
          <p:cNvPr id="9" name="Freeform 9"/>
          <p:cNvSpPr/>
          <p:nvPr/>
        </p:nvSpPr>
        <p:spPr>
          <a:xfrm rot="-7312250" flipH="1">
            <a:off x="15284522" y="4160924"/>
            <a:ext cx="360708" cy="260161"/>
          </a:xfrm>
          <a:custGeom>
            <a:avLst/>
            <a:gdLst/>
            <a:ahLst/>
            <a:cxnLst/>
            <a:rect l="l" t="t" r="r" b="b"/>
            <a:pathLst>
              <a:path w="360708" h="260161">
                <a:moveTo>
                  <a:pt x="360708" y="0"/>
                </a:moveTo>
                <a:lnTo>
                  <a:pt x="0" y="0"/>
                </a:lnTo>
                <a:lnTo>
                  <a:pt x="0" y="260161"/>
                </a:lnTo>
                <a:lnTo>
                  <a:pt x="360708" y="260161"/>
                </a:lnTo>
                <a:lnTo>
                  <a:pt x="360708"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r="-459"/>
            </a:stretch>
          </a:blipFill>
        </p:spPr>
        <p:txBody>
          <a:bodyPr/>
          <a:lstStyle/>
          <a:p>
            <a:endParaRPr lang="en-GB" dirty="0"/>
          </a:p>
        </p:txBody>
      </p:sp>
      <p:sp>
        <p:nvSpPr>
          <p:cNvPr id="10" name="Freeform 10"/>
          <p:cNvSpPr/>
          <p:nvPr/>
        </p:nvSpPr>
        <p:spPr>
          <a:xfrm>
            <a:off x="12815257" y="1898896"/>
            <a:ext cx="259569" cy="259569"/>
          </a:xfrm>
          <a:custGeom>
            <a:avLst/>
            <a:gdLst/>
            <a:ahLst/>
            <a:cxnLst/>
            <a:rect l="l" t="t" r="r" b="b"/>
            <a:pathLst>
              <a:path w="259569" h="259569">
                <a:moveTo>
                  <a:pt x="0" y="0"/>
                </a:moveTo>
                <a:lnTo>
                  <a:pt x="259569" y="0"/>
                </a:lnTo>
                <a:lnTo>
                  <a:pt x="259569" y="259569"/>
                </a:lnTo>
                <a:lnTo>
                  <a:pt x="0" y="259569"/>
                </a:lnTo>
                <a:lnTo>
                  <a:pt x="0" y="0"/>
                </a:lnTo>
                <a:close/>
              </a:path>
            </a:pathLst>
          </a:custGeom>
          <a: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a:blipFill>
        </p:spPr>
        <p:txBody>
          <a:bodyPr/>
          <a:lstStyle/>
          <a:p>
            <a:endParaRPr lang="en-GB" dirty="0"/>
          </a:p>
        </p:txBody>
      </p:sp>
      <p:grpSp>
        <p:nvGrpSpPr>
          <p:cNvPr id="11" name="Group 11"/>
          <p:cNvGrpSpPr/>
          <p:nvPr/>
        </p:nvGrpSpPr>
        <p:grpSpPr>
          <a:xfrm>
            <a:off x="11548000" y="3867062"/>
            <a:ext cx="2570905" cy="2570894"/>
            <a:chOff x="0" y="0"/>
            <a:chExt cx="3427873" cy="3427858"/>
          </a:xfrm>
        </p:grpSpPr>
        <p:sp>
          <p:nvSpPr>
            <p:cNvPr id="12" name="Freeform 12"/>
            <p:cNvSpPr/>
            <p:nvPr/>
          </p:nvSpPr>
          <p:spPr>
            <a:xfrm>
              <a:off x="0" y="0"/>
              <a:ext cx="3427857" cy="3427857"/>
            </a:xfrm>
            <a:custGeom>
              <a:avLst/>
              <a:gdLst/>
              <a:ahLst/>
              <a:cxnLst/>
              <a:rect l="l" t="t" r="r" b="b"/>
              <a:pathLst>
                <a:path w="3427857" h="3427857">
                  <a:moveTo>
                    <a:pt x="3427857" y="1713992"/>
                  </a:moveTo>
                  <a:cubicBezTo>
                    <a:pt x="3427857" y="2660523"/>
                    <a:pt x="2660523" y="3427857"/>
                    <a:pt x="1713865" y="3427857"/>
                  </a:cubicBezTo>
                  <a:cubicBezTo>
                    <a:pt x="767207" y="3427857"/>
                    <a:pt x="0" y="2660523"/>
                    <a:pt x="0" y="1713992"/>
                  </a:cubicBezTo>
                  <a:cubicBezTo>
                    <a:pt x="0" y="767461"/>
                    <a:pt x="767334" y="0"/>
                    <a:pt x="1713992" y="0"/>
                  </a:cubicBezTo>
                  <a:cubicBezTo>
                    <a:pt x="2660650" y="0"/>
                    <a:pt x="3427857" y="767334"/>
                    <a:pt x="3427857" y="1713992"/>
                  </a:cubicBezTo>
                  <a:close/>
                </a:path>
              </a:pathLst>
            </a:custGeom>
            <a:blipFill>
              <a:blip r:embed="rId12"/>
              <a:stretch>
                <a:fillRect/>
              </a:stretch>
            </a:blipFill>
          </p:spPr>
          <p:txBody>
            <a:bodyPr/>
            <a:lstStyle/>
            <a:p>
              <a:endParaRPr lang="en-GB" dirty="0"/>
            </a:p>
          </p:txBody>
        </p:sp>
      </p:grpSp>
      <p:sp>
        <p:nvSpPr>
          <p:cNvPr id="13" name="TextBox 13"/>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24</a:t>
            </a:r>
          </a:p>
          <a:p>
            <a:pPr algn="l">
              <a:lnSpc>
                <a:spcPts val="2240"/>
              </a:lnSpc>
            </a:pPr>
            <a:endParaRPr lang="en-US" sz="1599" dirty="0">
              <a:solidFill>
                <a:srgbClr val="000000"/>
              </a:solidFill>
              <a:latin typeface="Arial"/>
            </a:endParaRPr>
          </a:p>
        </p:txBody>
      </p:sp>
      <p:sp>
        <p:nvSpPr>
          <p:cNvPr id="14" name="TextBox 14"/>
          <p:cNvSpPr txBox="1"/>
          <p:nvPr/>
        </p:nvSpPr>
        <p:spPr>
          <a:xfrm>
            <a:off x="1196573" y="1478038"/>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Menstruation or having a period </a:t>
            </a:r>
          </a:p>
        </p:txBody>
      </p:sp>
      <p:grpSp>
        <p:nvGrpSpPr>
          <p:cNvPr id="15" name="Group 15"/>
          <p:cNvGrpSpPr/>
          <p:nvPr/>
        </p:nvGrpSpPr>
        <p:grpSpPr>
          <a:xfrm>
            <a:off x="12360252" y="2375293"/>
            <a:ext cx="474055" cy="1444230"/>
            <a:chOff x="0" y="0"/>
            <a:chExt cx="632073" cy="1925640"/>
          </a:xfrm>
        </p:grpSpPr>
        <p:sp>
          <p:nvSpPr>
            <p:cNvPr id="16" name="Freeform 16"/>
            <p:cNvSpPr/>
            <p:nvPr/>
          </p:nvSpPr>
          <p:spPr>
            <a:xfrm>
              <a:off x="1143" y="17907"/>
              <a:ext cx="629793" cy="1889887"/>
            </a:xfrm>
            <a:custGeom>
              <a:avLst/>
              <a:gdLst/>
              <a:ahLst/>
              <a:cxnLst/>
              <a:rect l="l" t="t" r="r" b="b"/>
              <a:pathLst>
                <a:path w="629793" h="1889887">
                  <a:moveTo>
                    <a:pt x="629793" y="14986"/>
                  </a:moveTo>
                  <a:lnTo>
                    <a:pt x="48514" y="1889887"/>
                  </a:lnTo>
                  <a:lnTo>
                    <a:pt x="0" y="1874774"/>
                  </a:lnTo>
                  <a:lnTo>
                    <a:pt x="581279" y="0"/>
                  </a:lnTo>
                  <a:close/>
                </a:path>
              </a:pathLst>
            </a:custGeom>
            <a:solidFill>
              <a:srgbClr val="000000"/>
            </a:solidFill>
          </p:spPr>
          <p:txBody>
            <a:bodyPr/>
            <a:lstStyle/>
            <a:p>
              <a:endParaRPr lang="en-GB" dirty="0"/>
            </a:p>
          </p:txBody>
        </p:sp>
      </p:grpSp>
      <p:sp>
        <p:nvSpPr>
          <p:cNvPr id="17" name="TextBox 17"/>
          <p:cNvSpPr txBox="1"/>
          <p:nvPr/>
        </p:nvSpPr>
        <p:spPr>
          <a:xfrm>
            <a:off x="13474468" y="6171256"/>
            <a:ext cx="2162892" cy="336816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oestrogen</a:t>
            </a:r>
          </a:p>
          <a:p>
            <a:pPr algn="l">
              <a:lnSpc>
                <a:spcPts val="4408"/>
              </a:lnSpc>
            </a:pPr>
            <a:r>
              <a:rPr lang="en-US" sz="3150" dirty="0">
                <a:solidFill>
                  <a:srgbClr val="000000"/>
                </a:solidFill>
                <a:latin typeface="Arial"/>
              </a:rPr>
              <a:t>sand</a:t>
            </a:r>
          </a:p>
          <a:p>
            <a:pPr algn="l">
              <a:lnSpc>
                <a:spcPts val="4408"/>
              </a:lnSpc>
            </a:pPr>
            <a:r>
              <a:rPr lang="en-US" sz="3150" dirty="0">
                <a:solidFill>
                  <a:srgbClr val="000000"/>
                </a:solidFill>
                <a:latin typeface="Arial"/>
              </a:rPr>
              <a:t>ova</a:t>
            </a:r>
          </a:p>
          <a:p>
            <a:pPr algn="l">
              <a:lnSpc>
                <a:spcPts val="4408"/>
              </a:lnSpc>
            </a:pPr>
            <a:r>
              <a:rPr lang="en-US" sz="3150" dirty="0">
                <a:solidFill>
                  <a:srgbClr val="000000"/>
                </a:solidFill>
                <a:latin typeface="Arial"/>
              </a:rPr>
              <a:t>ovum</a:t>
            </a:r>
          </a:p>
          <a:p>
            <a:pPr algn="l">
              <a:lnSpc>
                <a:spcPts val="4408"/>
              </a:lnSpc>
            </a:pPr>
            <a:r>
              <a:rPr lang="en-US" sz="3150" dirty="0">
                <a:solidFill>
                  <a:srgbClr val="000000"/>
                </a:solidFill>
                <a:latin typeface="Arial"/>
              </a:rPr>
              <a:t>eye</a:t>
            </a:r>
          </a:p>
          <a:p>
            <a:pPr algn="l">
              <a:lnSpc>
                <a:spcPts val="4408"/>
              </a:lnSpc>
            </a:pPr>
            <a:endParaRPr lang="en-US" sz="3150" dirty="0">
              <a:solidFill>
                <a:srgbClr val="000000"/>
              </a:solidFill>
              <a:latin typeface="Arial"/>
            </a:endParaRPr>
          </a:p>
        </p:txBody>
      </p:sp>
      <p:sp>
        <p:nvSpPr>
          <p:cNvPr id="18" name="TextBox 18"/>
          <p:cNvSpPr txBox="1"/>
          <p:nvPr/>
        </p:nvSpPr>
        <p:spPr>
          <a:xfrm>
            <a:off x="16218384" y="6171256"/>
            <a:ext cx="1677249" cy="336816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month</a:t>
            </a:r>
          </a:p>
          <a:p>
            <a:pPr algn="l">
              <a:lnSpc>
                <a:spcPts val="4408"/>
              </a:lnSpc>
            </a:pPr>
            <a:r>
              <a:rPr lang="en-US" sz="3150" dirty="0">
                <a:solidFill>
                  <a:srgbClr val="000000"/>
                </a:solidFill>
                <a:latin typeface="Arial"/>
              </a:rPr>
              <a:t>uterus</a:t>
            </a:r>
          </a:p>
          <a:p>
            <a:pPr algn="l">
              <a:lnSpc>
                <a:spcPts val="4408"/>
              </a:lnSpc>
            </a:pPr>
            <a:r>
              <a:rPr lang="en-US" sz="3150" dirty="0">
                <a:solidFill>
                  <a:srgbClr val="000000"/>
                </a:solidFill>
                <a:latin typeface="Arial"/>
              </a:rPr>
              <a:t>ovaries</a:t>
            </a:r>
          </a:p>
          <a:p>
            <a:pPr algn="l">
              <a:lnSpc>
                <a:spcPts val="4408"/>
              </a:lnSpc>
            </a:pPr>
            <a:r>
              <a:rPr lang="en-US" sz="3150" dirty="0">
                <a:solidFill>
                  <a:srgbClr val="000000"/>
                </a:solidFill>
                <a:latin typeface="Arial"/>
              </a:rPr>
              <a:t>made</a:t>
            </a:r>
          </a:p>
          <a:p>
            <a:pPr algn="l">
              <a:lnSpc>
                <a:spcPts val="4408"/>
              </a:lnSpc>
            </a:pPr>
            <a:r>
              <a:rPr lang="en-US" sz="3150" dirty="0">
                <a:solidFill>
                  <a:srgbClr val="000000"/>
                </a:solidFill>
                <a:latin typeface="Arial"/>
              </a:rPr>
              <a:t>fallopian</a:t>
            </a:r>
          </a:p>
          <a:p>
            <a:pPr algn="l">
              <a:lnSpc>
                <a:spcPts val="4408"/>
              </a:lnSpc>
            </a:pPr>
            <a:endParaRPr lang="en-US" sz="3150" dirty="0">
              <a:solidFill>
                <a:srgbClr val="000000"/>
              </a:solidFill>
              <a:latin typeface="Arial"/>
            </a:endParaRPr>
          </a:p>
        </p:txBody>
      </p:sp>
      <p:sp>
        <p:nvSpPr>
          <p:cNvPr id="19" name="TextBox 19"/>
          <p:cNvSpPr txBox="1"/>
          <p:nvPr/>
        </p:nvSpPr>
        <p:spPr>
          <a:xfrm>
            <a:off x="1250488" y="721360"/>
            <a:ext cx="7490290" cy="4533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25</a:t>
            </a:r>
          </a:p>
          <a:p>
            <a:pPr algn="l">
              <a:lnSpc>
                <a:spcPts val="2240"/>
              </a:lnSpc>
            </a:pPr>
            <a:endParaRPr lang="en-US" sz="1599" dirty="0">
              <a:solidFill>
                <a:srgbClr val="000000"/>
              </a:solidFill>
              <a:latin typeface="Arial"/>
            </a:endParaRPr>
          </a:p>
        </p:txBody>
      </p:sp>
      <p:sp>
        <p:nvSpPr>
          <p:cNvPr id="7" name="TextBox 7"/>
          <p:cNvSpPr txBox="1"/>
          <p:nvPr/>
        </p:nvSpPr>
        <p:spPr>
          <a:xfrm>
            <a:off x="681343" y="1604373"/>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Menstruation or having a period </a:t>
            </a:r>
          </a:p>
        </p:txBody>
      </p:sp>
      <p:sp>
        <p:nvSpPr>
          <p:cNvPr id="8" name="TextBox 8"/>
          <p:cNvSpPr txBox="1"/>
          <p:nvPr/>
        </p:nvSpPr>
        <p:spPr>
          <a:xfrm>
            <a:off x="12421944" y="6110118"/>
            <a:ext cx="1828690" cy="336816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vulva</a:t>
            </a:r>
          </a:p>
          <a:p>
            <a:pPr algn="l">
              <a:lnSpc>
                <a:spcPts val="4408"/>
              </a:lnSpc>
            </a:pPr>
            <a:r>
              <a:rPr lang="en-US" sz="3150" dirty="0">
                <a:solidFill>
                  <a:srgbClr val="000000"/>
                </a:solidFill>
                <a:latin typeface="Arial"/>
              </a:rPr>
              <a:t>baby</a:t>
            </a:r>
          </a:p>
          <a:p>
            <a:pPr algn="l">
              <a:lnSpc>
                <a:spcPts val="4408"/>
              </a:lnSpc>
            </a:pPr>
            <a:r>
              <a:rPr lang="en-US" sz="3150" dirty="0">
                <a:solidFill>
                  <a:srgbClr val="000000"/>
                </a:solidFill>
                <a:latin typeface="Arial"/>
              </a:rPr>
              <a:t>blood</a:t>
            </a:r>
          </a:p>
          <a:p>
            <a:pPr algn="l">
              <a:lnSpc>
                <a:spcPts val="4408"/>
              </a:lnSpc>
            </a:pPr>
            <a:r>
              <a:rPr lang="en-US" sz="3150" dirty="0">
                <a:solidFill>
                  <a:srgbClr val="000000"/>
                </a:solidFill>
                <a:latin typeface="Arial"/>
              </a:rPr>
              <a:t>lining</a:t>
            </a:r>
          </a:p>
          <a:p>
            <a:pPr algn="l">
              <a:lnSpc>
                <a:spcPts val="4408"/>
              </a:lnSpc>
            </a:pPr>
            <a:endParaRPr lang="en-US" sz="3150" dirty="0">
              <a:solidFill>
                <a:srgbClr val="000000"/>
              </a:solidFill>
              <a:latin typeface="Arial"/>
            </a:endParaRPr>
          </a:p>
          <a:p>
            <a:pPr algn="l">
              <a:lnSpc>
                <a:spcPts val="4408"/>
              </a:lnSpc>
            </a:pPr>
            <a:endParaRPr lang="en-US" sz="3150" dirty="0">
              <a:solidFill>
                <a:srgbClr val="000000"/>
              </a:solidFill>
              <a:latin typeface="Arial"/>
            </a:endParaRPr>
          </a:p>
        </p:txBody>
      </p:sp>
      <p:sp>
        <p:nvSpPr>
          <p:cNvPr id="9" name="TextBox 9"/>
          <p:cNvSpPr txBox="1"/>
          <p:nvPr/>
        </p:nvSpPr>
        <p:spPr>
          <a:xfrm>
            <a:off x="15208729" y="6110118"/>
            <a:ext cx="1771222" cy="281571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period</a:t>
            </a:r>
          </a:p>
          <a:p>
            <a:pPr algn="l">
              <a:lnSpc>
                <a:spcPts val="4408"/>
              </a:lnSpc>
            </a:pPr>
            <a:r>
              <a:rPr lang="en-US" sz="3150" dirty="0">
                <a:solidFill>
                  <a:srgbClr val="000000"/>
                </a:solidFill>
                <a:latin typeface="Arial"/>
              </a:rPr>
              <a:t>fertilised</a:t>
            </a:r>
          </a:p>
          <a:p>
            <a:pPr algn="l">
              <a:lnSpc>
                <a:spcPts val="4408"/>
              </a:lnSpc>
            </a:pPr>
            <a:r>
              <a:rPr lang="en-US" sz="3150" dirty="0">
                <a:solidFill>
                  <a:srgbClr val="000000"/>
                </a:solidFill>
                <a:latin typeface="Arial"/>
              </a:rPr>
              <a:t>uterus</a:t>
            </a:r>
          </a:p>
          <a:p>
            <a:pPr algn="l">
              <a:lnSpc>
                <a:spcPts val="4408"/>
              </a:lnSpc>
            </a:pPr>
            <a:r>
              <a:rPr lang="en-US" sz="3150" dirty="0">
                <a:solidFill>
                  <a:srgbClr val="000000"/>
                </a:solidFill>
                <a:latin typeface="Arial"/>
              </a:rPr>
              <a:t>vagina</a:t>
            </a:r>
          </a:p>
          <a:p>
            <a:pPr algn="l">
              <a:lnSpc>
                <a:spcPts val="4408"/>
              </a:lnSpc>
            </a:pPr>
            <a:endParaRPr lang="en-US" sz="3150" dirty="0">
              <a:solidFill>
                <a:srgbClr val="000000"/>
              </a:solidFill>
              <a:latin typeface="Arial"/>
            </a:endParaRPr>
          </a:p>
        </p:txBody>
      </p:sp>
      <p:sp>
        <p:nvSpPr>
          <p:cNvPr id="10" name="TextBox 10"/>
          <p:cNvSpPr txBox="1"/>
          <p:nvPr/>
        </p:nvSpPr>
        <p:spPr>
          <a:xfrm>
            <a:off x="1028700" y="2808060"/>
            <a:ext cx="8496922" cy="5779046"/>
          </a:xfrm>
          <a:prstGeom prst="rect">
            <a:avLst/>
          </a:prstGeom>
        </p:spPr>
        <p:txBody>
          <a:bodyPr lIns="0" tIns="0" rIns="0" bIns="0" rtlCol="0" anchor="t">
            <a:spAutoFit/>
          </a:bodyPr>
          <a:lstStyle/>
          <a:p>
            <a:pPr algn="l">
              <a:lnSpc>
                <a:spcPts val="4479"/>
              </a:lnSpc>
            </a:pPr>
            <a:r>
              <a:rPr lang="en-US" sz="3199" dirty="0">
                <a:solidFill>
                  <a:srgbClr val="000000"/>
                </a:solidFill>
                <a:latin typeface="Arial"/>
              </a:rPr>
              <a:t>The ____of the u____ becomes enriched with b_____. This prepares it for an ovum which will grow into a ____ if it has met a sperm through having sex. Most ova do not get __________, so they pass out of the body through the v_____ and v____ along with the l_____ of the u_____. This is called having a ______ or menstruation.</a:t>
            </a:r>
          </a:p>
          <a:p>
            <a:pPr algn="l">
              <a:lnSpc>
                <a:spcPts val="5040"/>
              </a:lnSpc>
            </a:pPr>
            <a:endParaRPr lang="en-US" sz="3199" dirty="0">
              <a:solidFill>
                <a:srgbClr val="000000"/>
              </a:solidFill>
              <a:latin typeface="Arial"/>
            </a:endParaRPr>
          </a:p>
          <a:p>
            <a:pPr algn="l">
              <a:lnSpc>
                <a:spcPts val="5040"/>
              </a:lnSpc>
            </a:pPr>
            <a:endParaRPr lang="en-US" sz="3199" dirty="0">
              <a:solidFill>
                <a:srgbClr val="000000"/>
              </a:solidFill>
              <a:latin typeface="Arial"/>
            </a:endParaRPr>
          </a:p>
        </p:txBody>
      </p:sp>
      <p:sp>
        <p:nvSpPr>
          <p:cNvPr id="11" name="Freeform 11"/>
          <p:cNvSpPr/>
          <p:nvPr/>
        </p:nvSpPr>
        <p:spPr>
          <a:xfrm>
            <a:off x="11535534" y="0"/>
            <a:ext cx="6514949" cy="6514949"/>
          </a:xfrm>
          <a:custGeom>
            <a:avLst/>
            <a:gdLst/>
            <a:ahLst/>
            <a:cxnLst/>
            <a:rect l="l" t="t" r="r" b="b"/>
            <a:pathLst>
              <a:path w="6514949" h="6514949">
                <a:moveTo>
                  <a:pt x="0" y="0"/>
                </a:moveTo>
                <a:lnTo>
                  <a:pt x="6514949" y="0"/>
                </a:lnTo>
                <a:lnTo>
                  <a:pt x="6514949" y="6514949"/>
                </a:lnTo>
                <a:lnTo>
                  <a:pt x="0" y="651494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dirty="0"/>
          </a:p>
        </p:txBody>
      </p:sp>
      <p:sp>
        <p:nvSpPr>
          <p:cNvPr id="12" name="Freeform 12"/>
          <p:cNvSpPr/>
          <p:nvPr/>
        </p:nvSpPr>
        <p:spPr>
          <a:xfrm rot="7351044">
            <a:off x="14200317" y="5343672"/>
            <a:ext cx="426007" cy="307258"/>
          </a:xfrm>
          <a:custGeom>
            <a:avLst/>
            <a:gdLst/>
            <a:ahLst/>
            <a:cxnLst/>
            <a:rect l="l" t="t" r="r" b="b"/>
            <a:pathLst>
              <a:path w="426007" h="307258">
                <a:moveTo>
                  <a:pt x="0" y="0"/>
                </a:moveTo>
                <a:lnTo>
                  <a:pt x="426007" y="0"/>
                </a:lnTo>
                <a:lnTo>
                  <a:pt x="426007" y="307258"/>
                </a:lnTo>
                <a:lnTo>
                  <a:pt x="0" y="307258"/>
                </a:lnTo>
                <a:lnTo>
                  <a:pt x="0"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b="-1675"/>
            </a:stretch>
          </a:blipFill>
        </p:spPr>
        <p:txBody>
          <a:bodyPr/>
          <a:lstStyle/>
          <a:p>
            <a:endParaRPr lang="en-GB" dirty="0"/>
          </a:p>
        </p:txBody>
      </p:sp>
      <p:sp>
        <p:nvSpPr>
          <p:cNvPr id="13" name="Freeform 13"/>
          <p:cNvSpPr/>
          <p:nvPr/>
        </p:nvSpPr>
        <p:spPr>
          <a:xfrm rot="-7312250" flipH="1">
            <a:off x="14966685" y="5343859"/>
            <a:ext cx="426007" cy="307258"/>
          </a:xfrm>
          <a:custGeom>
            <a:avLst/>
            <a:gdLst/>
            <a:ahLst/>
            <a:cxnLst/>
            <a:rect l="l" t="t" r="r" b="b"/>
            <a:pathLst>
              <a:path w="426007" h="307258">
                <a:moveTo>
                  <a:pt x="426006" y="0"/>
                </a:moveTo>
                <a:lnTo>
                  <a:pt x="0" y="0"/>
                </a:lnTo>
                <a:lnTo>
                  <a:pt x="0" y="307258"/>
                </a:lnTo>
                <a:lnTo>
                  <a:pt x="426006" y="307258"/>
                </a:lnTo>
                <a:lnTo>
                  <a:pt x="426006" y="0"/>
                </a:lnTo>
                <a:close/>
              </a:path>
            </a:pathLst>
          </a:custGeom>
          <a: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b="-1675"/>
            </a:stretch>
          </a:blipFill>
        </p:spPr>
        <p:txBody>
          <a:bodyPr/>
          <a:lstStyle/>
          <a:p>
            <a:endParaRPr lang="en-GB" dirty="0"/>
          </a:p>
        </p:txBody>
      </p:sp>
      <p:sp>
        <p:nvSpPr>
          <p:cNvPr id="14" name="Freeform 14"/>
          <p:cNvSpPr/>
          <p:nvPr/>
        </p:nvSpPr>
        <p:spPr>
          <a:xfrm>
            <a:off x="14111774" y="2157776"/>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15" name="Freeform 15"/>
          <p:cNvSpPr/>
          <p:nvPr/>
        </p:nvSpPr>
        <p:spPr>
          <a:xfrm>
            <a:off x="14111774" y="2443817"/>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16" name="Freeform 16"/>
          <p:cNvSpPr/>
          <p:nvPr/>
        </p:nvSpPr>
        <p:spPr>
          <a:xfrm>
            <a:off x="14291392" y="2623434"/>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17" name="Freeform 17"/>
          <p:cNvSpPr/>
          <p:nvPr/>
        </p:nvSpPr>
        <p:spPr>
          <a:xfrm>
            <a:off x="14471009" y="2803051"/>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18" name="Freeform 18"/>
          <p:cNvSpPr/>
          <p:nvPr/>
        </p:nvSpPr>
        <p:spPr>
          <a:xfrm>
            <a:off x="14577433" y="3052496"/>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19" name="Freeform 19"/>
          <p:cNvSpPr/>
          <p:nvPr/>
        </p:nvSpPr>
        <p:spPr>
          <a:xfrm>
            <a:off x="15093682" y="2157776"/>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0" name="Freeform 20"/>
          <p:cNvSpPr/>
          <p:nvPr/>
        </p:nvSpPr>
        <p:spPr>
          <a:xfrm>
            <a:off x="15093682" y="2443817"/>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1" name="Freeform 21"/>
          <p:cNvSpPr/>
          <p:nvPr/>
        </p:nvSpPr>
        <p:spPr>
          <a:xfrm>
            <a:off x="14950661" y="2696627"/>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2" name="Freeform 22"/>
          <p:cNvSpPr/>
          <p:nvPr/>
        </p:nvSpPr>
        <p:spPr>
          <a:xfrm>
            <a:off x="14807641" y="2909475"/>
            <a:ext cx="284765" cy="286041"/>
          </a:xfrm>
          <a:custGeom>
            <a:avLst/>
            <a:gdLst/>
            <a:ahLst/>
            <a:cxnLst/>
            <a:rect l="l" t="t" r="r" b="b"/>
            <a:pathLst>
              <a:path w="284765" h="286041">
                <a:moveTo>
                  <a:pt x="0" y="0"/>
                </a:moveTo>
                <a:lnTo>
                  <a:pt x="284765" y="0"/>
                </a:lnTo>
                <a:lnTo>
                  <a:pt x="284765"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3" name="Freeform 23"/>
          <p:cNvSpPr/>
          <p:nvPr/>
        </p:nvSpPr>
        <p:spPr>
          <a:xfrm>
            <a:off x="14629976" y="3268710"/>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4" name="Freeform 24"/>
          <p:cNvSpPr/>
          <p:nvPr/>
        </p:nvSpPr>
        <p:spPr>
          <a:xfrm>
            <a:off x="14671277" y="3554751"/>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5" name="Freeform 25"/>
          <p:cNvSpPr/>
          <p:nvPr/>
        </p:nvSpPr>
        <p:spPr>
          <a:xfrm>
            <a:off x="14671277" y="3840792"/>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6" name="Freeform 26"/>
          <p:cNvSpPr/>
          <p:nvPr/>
        </p:nvSpPr>
        <p:spPr>
          <a:xfrm>
            <a:off x="14671277" y="4126833"/>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7" name="Freeform 27"/>
          <p:cNvSpPr/>
          <p:nvPr/>
        </p:nvSpPr>
        <p:spPr>
          <a:xfrm>
            <a:off x="14671277" y="4412874"/>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8" name="Freeform 28"/>
          <p:cNvSpPr/>
          <p:nvPr/>
        </p:nvSpPr>
        <p:spPr>
          <a:xfrm>
            <a:off x="14671277" y="4706388"/>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29" name="Freeform 29"/>
          <p:cNvSpPr/>
          <p:nvPr/>
        </p:nvSpPr>
        <p:spPr>
          <a:xfrm>
            <a:off x="14691289" y="4576545"/>
            <a:ext cx="244741" cy="244741"/>
          </a:xfrm>
          <a:custGeom>
            <a:avLst/>
            <a:gdLst/>
            <a:ahLst/>
            <a:cxnLst/>
            <a:rect l="l" t="t" r="r" b="b"/>
            <a:pathLst>
              <a:path w="244741" h="244741">
                <a:moveTo>
                  <a:pt x="0" y="0"/>
                </a:moveTo>
                <a:lnTo>
                  <a:pt x="244741" y="0"/>
                </a:lnTo>
                <a:lnTo>
                  <a:pt x="244741" y="244741"/>
                </a:lnTo>
                <a:lnTo>
                  <a:pt x="0" y="244741"/>
                </a:lnTo>
                <a:lnTo>
                  <a:pt x="0" y="0"/>
                </a:lnTo>
                <a:close/>
              </a:path>
            </a:pathLst>
          </a:custGeom>
          <a: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a:blipFill>
        </p:spPr>
        <p:txBody>
          <a:bodyPr/>
          <a:lstStyle/>
          <a:p>
            <a:endParaRPr lang="en-GB" dirty="0"/>
          </a:p>
        </p:txBody>
      </p:sp>
      <p:sp>
        <p:nvSpPr>
          <p:cNvPr id="30" name="Freeform 30"/>
          <p:cNvSpPr/>
          <p:nvPr/>
        </p:nvSpPr>
        <p:spPr>
          <a:xfrm>
            <a:off x="14671277" y="5329667"/>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31" name="Freeform 31"/>
          <p:cNvSpPr/>
          <p:nvPr/>
        </p:nvSpPr>
        <p:spPr>
          <a:xfrm>
            <a:off x="14671277" y="5043626"/>
            <a:ext cx="284765" cy="286041"/>
          </a:xfrm>
          <a:custGeom>
            <a:avLst/>
            <a:gdLst/>
            <a:ahLst/>
            <a:cxnLst/>
            <a:rect l="l" t="t" r="r" b="b"/>
            <a:pathLst>
              <a:path w="284765" h="286041">
                <a:moveTo>
                  <a:pt x="0" y="0"/>
                </a:moveTo>
                <a:lnTo>
                  <a:pt x="284764" y="0"/>
                </a:lnTo>
                <a:lnTo>
                  <a:pt x="284764" y="286041"/>
                </a:lnTo>
                <a:lnTo>
                  <a:pt x="0" y="28604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32" name="TextBox 32"/>
          <p:cNvSpPr txBox="1"/>
          <p:nvPr/>
        </p:nvSpPr>
        <p:spPr>
          <a:xfrm>
            <a:off x="681343" y="721360"/>
            <a:ext cx="7490290" cy="4533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26</a:t>
            </a:r>
          </a:p>
          <a:p>
            <a:pPr algn="l">
              <a:lnSpc>
                <a:spcPts val="2240"/>
              </a:lnSpc>
            </a:pPr>
            <a:endParaRPr lang="en-US" sz="1599" dirty="0">
              <a:solidFill>
                <a:srgbClr val="000000"/>
              </a:solidFill>
              <a:latin typeface="Arial"/>
            </a:endParaRPr>
          </a:p>
        </p:txBody>
      </p:sp>
      <p:sp>
        <p:nvSpPr>
          <p:cNvPr id="7" name="TextBox 7"/>
          <p:cNvSpPr txBox="1"/>
          <p:nvPr/>
        </p:nvSpPr>
        <p:spPr>
          <a:xfrm>
            <a:off x="852471" y="1054238"/>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Menstruation or having a period </a:t>
            </a:r>
          </a:p>
        </p:txBody>
      </p:sp>
      <p:sp>
        <p:nvSpPr>
          <p:cNvPr id="8" name="TextBox 8"/>
          <p:cNvSpPr txBox="1"/>
          <p:nvPr/>
        </p:nvSpPr>
        <p:spPr>
          <a:xfrm>
            <a:off x="10965771" y="6407837"/>
            <a:ext cx="3165464" cy="3920754"/>
          </a:xfrm>
          <a:prstGeom prst="rect">
            <a:avLst/>
          </a:prstGeom>
        </p:spPr>
        <p:txBody>
          <a:bodyPr lIns="0" tIns="0" rIns="0" bIns="0" rtlCol="0" anchor="t">
            <a:spAutoFit/>
          </a:bodyPr>
          <a:lstStyle/>
          <a:p>
            <a:pPr>
              <a:lnSpc>
                <a:spcPts val="4406"/>
              </a:lnSpc>
            </a:pPr>
            <a:r>
              <a:rPr lang="en-US" sz="3150" dirty="0">
                <a:solidFill>
                  <a:srgbClr val="000000"/>
                </a:solidFill>
                <a:latin typeface="Arial"/>
              </a:rPr>
              <a:t>irregular</a:t>
            </a:r>
          </a:p>
          <a:p>
            <a:pPr algn="l">
              <a:lnSpc>
                <a:spcPts val="4408"/>
              </a:lnSpc>
            </a:pPr>
            <a:r>
              <a:rPr lang="en-US" sz="3150" dirty="0">
                <a:solidFill>
                  <a:srgbClr val="000000"/>
                </a:solidFill>
                <a:latin typeface="Arial"/>
              </a:rPr>
              <a:t>blood</a:t>
            </a:r>
          </a:p>
          <a:p>
            <a:pPr algn="l">
              <a:lnSpc>
                <a:spcPts val="4406"/>
              </a:lnSpc>
            </a:pPr>
            <a:r>
              <a:rPr lang="en-US" sz="3150" dirty="0">
                <a:solidFill>
                  <a:srgbClr val="000000"/>
                </a:solidFill>
                <a:latin typeface="Arial"/>
              </a:rPr>
              <a:t>pad</a:t>
            </a:r>
          </a:p>
          <a:p>
            <a:pPr algn="l">
              <a:lnSpc>
                <a:spcPts val="4408"/>
              </a:lnSpc>
            </a:pPr>
            <a:r>
              <a:rPr lang="en-US" sz="3150" dirty="0">
                <a:solidFill>
                  <a:srgbClr val="000000"/>
                </a:solidFill>
                <a:latin typeface="Arial"/>
              </a:rPr>
              <a:t>menstrual cup</a:t>
            </a:r>
          </a:p>
          <a:p>
            <a:pPr algn="l">
              <a:lnSpc>
                <a:spcPts val="4408"/>
              </a:lnSpc>
            </a:pPr>
            <a:endParaRPr lang="en-US" sz="3150" dirty="0">
              <a:solidFill>
                <a:srgbClr val="000000"/>
              </a:solidFill>
              <a:latin typeface="Arial"/>
            </a:endParaRPr>
          </a:p>
          <a:p>
            <a:pPr algn="l">
              <a:lnSpc>
                <a:spcPts val="4408"/>
              </a:lnSpc>
            </a:pPr>
            <a:endParaRPr lang="en-US" sz="3150" dirty="0">
              <a:solidFill>
                <a:srgbClr val="000000"/>
              </a:solidFill>
              <a:latin typeface="Arial"/>
            </a:endParaRPr>
          </a:p>
          <a:p>
            <a:pPr algn="l">
              <a:lnSpc>
                <a:spcPts val="4408"/>
              </a:lnSpc>
            </a:pPr>
            <a:endParaRPr lang="en-US" sz="3150" dirty="0">
              <a:solidFill>
                <a:srgbClr val="000000"/>
              </a:solidFill>
              <a:latin typeface="Arial"/>
            </a:endParaRPr>
          </a:p>
        </p:txBody>
      </p:sp>
      <p:sp>
        <p:nvSpPr>
          <p:cNvPr id="9" name="TextBox 9"/>
          <p:cNvSpPr txBox="1"/>
          <p:nvPr/>
        </p:nvSpPr>
        <p:spPr>
          <a:xfrm>
            <a:off x="852471" y="2141993"/>
            <a:ext cx="9744215" cy="7348220"/>
          </a:xfrm>
          <a:prstGeom prst="rect">
            <a:avLst/>
          </a:prstGeom>
        </p:spPr>
        <p:txBody>
          <a:bodyPr lIns="0" tIns="0" rIns="0" bIns="0" rtlCol="0" anchor="t">
            <a:spAutoFit/>
          </a:bodyPr>
          <a:lstStyle/>
          <a:p>
            <a:pPr algn="l">
              <a:lnSpc>
                <a:spcPts val="4480"/>
              </a:lnSpc>
            </a:pPr>
            <a:r>
              <a:rPr lang="en-US" sz="3200" dirty="0">
                <a:solidFill>
                  <a:srgbClr val="000000"/>
                </a:solidFill>
                <a:latin typeface="Arial"/>
              </a:rPr>
              <a:t>The amount of _____ passed is about 2-3 tablespoons or one eggcup full, but it varies. The same c_____ repeats every 21-35 days. At first periods may be ________ but they usually become more regular. Periods continue until around the age of 50 when periods stop, this is called the _________. A __ ,  _____ or combination of both are used during a period and should be changed regularly. Some girls and women prefer to use a _________ _______ as it’s more environmentally friendly and a fairly recent invention are _________ _________, which absorb blood without leaking and can be washed and re-used.</a:t>
            </a:r>
          </a:p>
        </p:txBody>
      </p:sp>
      <p:grpSp>
        <p:nvGrpSpPr>
          <p:cNvPr id="10" name="Group 10"/>
          <p:cNvGrpSpPr/>
          <p:nvPr/>
        </p:nvGrpSpPr>
        <p:grpSpPr>
          <a:xfrm>
            <a:off x="11055377" y="803722"/>
            <a:ext cx="4804989" cy="4804968"/>
            <a:chOff x="0" y="0"/>
            <a:chExt cx="6406652" cy="6406624"/>
          </a:xfrm>
        </p:grpSpPr>
        <p:sp>
          <p:nvSpPr>
            <p:cNvPr id="11" name="Freeform 11"/>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a:stretch>
                <a:fillRect/>
              </a:stretch>
            </a:blipFill>
          </p:spPr>
          <p:txBody>
            <a:bodyPr/>
            <a:lstStyle/>
            <a:p>
              <a:endParaRPr lang="en-GB" dirty="0"/>
            </a:p>
          </p:txBody>
        </p:sp>
      </p:grpSp>
      <p:sp>
        <p:nvSpPr>
          <p:cNvPr id="12" name="TextBox 12"/>
          <p:cNvSpPr txBox="1"/>
          <p:nvPr/>
        </p:nvSpPr>
        <p:spPr>
          <a:xfrm>
            <a:off x="14590234" y="6407837"/>
            <a:ext cx="2757181" cy="226326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menopause</a:t>
            </a:r>
          </a:p>
          <a:p>
            <a:pPr algn="l">
              <a:lnSpc>
                <a:spcPts val="4408"/>
              </a:lnSpc>
            </a:pPr>
            <a:r>
              <a:rPr lang="en-US" sz="3150" dirty="0">
                <a:solidFill>
                  <a:srgbClr val="000000"/>
                </a:solidFill>
                <a:latin typeface="Arial"/>
              </a:rPr>
              <a:t>cycle</a:t>
            </a:r>
          </a:p>
          <a:p>
            <a:pPr algn="l">
              <a:lnSpc>
                <a:spcPts val="4406"/>
              </a:lnSpc>
            </a:pPr>
            <a:r>
              <a:rPr lang="en-US" sz="3150" dirty="0">
                <a:solidFill>
                  <a:srgbClr val="000000"/>
                </a:solidFill>
                <a:latin typeface="Arial"/>
              </a:rPr>
              <a:t>tampon</a:t>
            </a:r>
          </a:p>
          <a:p>
            <a:pPr algn="l">
              <a:lnSpc>
                <a:spcPts val="4408"/>
              </a:lnSpc>
            </a:pPr>
            <a:r>
              <a:rPr lang="en-US" sz="3150" dirty="0">
                <a:solidFill>
                  <a:srgbClr val="000000"/>
                </a:solidFill>
                <a:latin typeface="Arial"/>
              </a:rPr>
              <a:t>period pants</a:t>
            </a:r>
          </a:p>
        </p:txBody>
      </p:sp>
      <p:sp>
        <p:nvSpPr>
          <p:cNvPr id="13" name="TextBox 13"/>
          <p:cNvSpPr txBox="1"/>
          <p:nvPr/>
        </p:nvSpPr>
        <p:spPr>
          <a:xfrm>
            <a:off x="681343" y="496382"/>
            <a:ext cx="7490290" cy="4533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10 activity 2</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27</a:t>
            </a:r>
          </a:p>
          <a:p>
            <a:pPr algn="l">
              <a:lnSpc>
                <a:spcPts val="2240"/>
              </a:lnSpc>
            </a:pPr>
            <a:endParaRPr lang="en-US" sz="1599" dirty="0">
              <a:solidFill>
                <a:srgbClr val="000000"/>
              </a:solidFill>
              <a:latin typeface="Arial"/>
            </a:endParaRPr>
          </a:p>
        </p:txBody>
      </p:sp>
      <p:sp>
        <p:nvSpPr>
          <p:cNvPr id="7" name="TextBox 7"/>
          <p:cNvSpPr txBox="1"/>
          <p:nvPr/>
        </p:nvSpPr>
        <p:spPr>
          <a:xfrm>
            <a:off x="764356" y="293890"/>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Menstruation or having a period </a:t>
            </a:r>
          </a:p>
        </p:txBody>
      </p:sp>
      <p:sp>
        <p:nvSpPr>
          <p:cNvPr id="8" name="TextBox 8"/>
          <p:cNvSpPr txBox="1"/>
          <p:nvPr/>
        </p:nvSpPr>
        <p:spPr>
          <a:xfrm>
            <a:off x="10965771" y="6407837"/>
            <a:ext cx="1799512" cy="392061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PMS</a:t>
            </a:r>
          </a:p>
          <a:p>
            <a:pPr algn="l">
              <a:lnSpc>
                <a:spcPts val="4408"/>
              </a:lnSpc>
            </a:pPr>
            <a:r>
              <a:rPr lang="en-US" sz="3150" dirty="0">
                <a:solidFill>
                  <a:srgbClr val="000000"/>
                </a:solidFill>
                <a:latin typeface="Arial"/>
              </a:rPr>
              <a:t>safe</a:t>
            </a:r>
          </a:p>
          <a:p>
            <a:pPr algn="l">
              <a:lnSpc>
                <a:spcPts val="4408"/>
              </a:lnSpc>
            </a:pPr>
            <a:r>
              <a:rPr lang="en-US" sz="3150" dirty="0">
                <a:solidFill>
                  <a:srgbClr val="000000"/>
                </a:solidFill>
                <a:latin typeface="Arial"/>
              </a:rPr>
              <a:t>mood</a:t>
            </a:r>
          </a:p>
          <a:p>
            <a:pPr algn="l">
              <a:lnSpc>
                <a:spcPts val="4408"/>
              </a:lnSpc>
            </a:pPr>
            <a:r>
              <a:rPr lang="en-US" sz="3150" dirty="0">
                <a:solidFill>
                  <a:srgbClr val="000000"/>
                </a:solidFill>
                <a:latin typeface="Arial"/>
              </a:rPr>
              <a:t>days</a:t>
            </a:r>
          </a:p>
          <a:p>
            <a:pPr algn="l">
              <a:lnSpc>
                <a:spcPts val="4408"/>
              </a:lnSpc>
            </a:pPr>
            <a:endParaRPr lang="en-US" sz="3150" dirty="0">
              <a:solidFill>
                <a:srgbClr val="000000"/>
              </a:solidFill>
              <a:latin typeface="Arial"/>
            </a:endParaRPr>
          </a:p>
          <a:p>
            <a:pPr algn="l">
              <a:lnSpc>
                <a:spcPts val="4408"/>
              </a:lnSpc>
            </a:pPr>
            <a:endParaRPr lang="en-US" sz="3150" dirty="0">
              <a:solidFill>
                <a:srgbClr val="000000"/>
              </a:solidFill>
              <a:latin typeface="Arial"/>
            </a:endParaRPr>
          </a:p>
          <a:p>
            <a:pPr algn="l">
              <a:lnSpc>
                <a:spcPts val="4408"/>
              </a:lnSpc>
            </a:pPr>
            <a:endParaRPr lang="en-US" sz="3150" dirty="0">
              <a:solidFill>
                <a:srgbClr val="000000"/>
              </a:solidFill>
              <a:latin typeface="Arial"/>
            </a:endParaRPr>
          </a:p>
        </p:txBody>
      </p:sp>
      <p:sp>
        <p:nvSpPr>
          <p:cNvPr id="9" name="TextBox 9"/>
          <p:cNvSpPr txBox="1"/>
          <p:nvPr/>
        </p:nvSpPr>
        <p:spPr>
          <a:xfrm>
            <a:off x="764356" y="1599028"/>
            <a:ext cx="8496922" cy="8140498"/>
          </a:xfrm>
          <a:prstGeom prst="rect">
            <a:avLst/>
          </a:prstGeom>
        </p:spPr>
        <p:txBody>
          <a:bodyPr lIns="0" tIns="0" rIns="0" bIns="0" rtlCol="0" anchor="t">
            <a:spAutoFit/>
          </a:bodyPr>
          <a:lstStyle/>
          <a:p>
            <a:pPr algn="l">
              <a:lnSpc>
                <a:spcPts val="4480"/>
              </a:lnSpc>
            </a:pPr>
            <a:r>
              <a:rPr lang="en-US" sz="3200" dirty="0">
                <a:solidFill>
                  <a:srgbClr val="000000"/>
                </a:solidFill>
                <a:latin typeface="Arial"/>
              </a:rPr>
              <a:t>When having a period it's not unusual to feel _____ in the abdomen a few days before and during menstruation. A period can last between 3 and 8 ___. A ___ water bottle can help with period pain or you could take a painkiller such as _______. It can also be common to experience ___ swings, this is due to the oestrogen levels rising and falling. This is called ___ (premenstrual syndrome). This is also unique to every woman and not everyone experiences PMS.</a:t>
            </a:r>
          </a:p>
          <a:p>
            <a:pPr algn="l">
              <a:lnSpc>
                <a:spcPts val="4479"/>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p:txBody>
      </p:sp>
      <p:grpSp>
        <p:nvGrpSpPr>
          <p:cNvPr id="10" name="Group 10"/>
          <p:cNvGrpSpPr/>
          <p:nvPr/>
        </p:nvGrpSpPr>
        <p:grpSpPr>
          <a:xfrm>
            <a:off x="11055377" y="803722"/>
            <a:ext cx="4804989" cy="4804968"/>
            <a:chOff x="0" y="0"/>
            <a:chExt cx="6406652" cy="6406624"/>
          </a:xfrm>
        </p:grpSpPr>
        <p:sp>
          <p:nvSpPr>
            <p:cNvPr id="11" name="Freeform 11"/>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a:stretch>
                <a:fillRect/>
              </a:stretch>
            </a:blipFill>
          </p:spPr>
          <p:txBody>
            <a:bodyPr/>
            <a:lstStyle/>
            <a:p>
              <a:endParaRPr lang="en-GB" dirty="0"/>
            </a:p>
          </p:txBody>
        </p:sp>
      </p:grpSp>
      <p:sp>
        <p:nvSpPr>
          <p:cNvPr id="12" name="TextBox 12"/>
          <p:cNvSpPr txBox="1"/>
          <p:nvPr/>
        </p:nvSpPr>
        <p:spPr>
          <a:xfrm>
            <a:off x="13457872" y="6407837"/>
            <a:ext cx="3147187" cy="2263267"/>
          </a:xfrm>
          <a:prstGeom prst="rect">
            <a:avLst/>
          </a:prstGeom>
        </p:spPr>
        <p:txBody>
          <a:bodyPr lIns="0" tIns="0" rIns="0" bIns="0" rtlCol="0" anchor="t">
            <a:spAutoFit/>
          </a:bodyPr>
          <a:lstStyle/>
          <a:p>
            <a:pPr algn="l">
              <a:lnSpc>
                <a:spcPts val="4408"/>
              </a:lnSpc>
            </a:pPr>
            <a:r>
              <a:rPr lang="en-US" sz="3150" dirty="0">
                <a:solidFill>
                  <a:srgbClr val="000000"/>
                </a:solidFill>
                <a:latin typeface="Arial"/>
              </a:rPr>
              <a:t>ibuprofen</a:t>
            </a:r>
          </a:p>
          <a:p>
            <a:pPr algn="l">
              <a:lnSpc>
                <a:spcPts val="4408"/>
              </a:lnSpc>
            </a:pPr>
            <a:r>
              <a:rPr lang="en-US" sz="3150" dirty="0">
                <a:solidFill>
                  <a:srgbClr val="000000"/>
                </a:solidFill>
                <a:latin typeface="Arial"/>
              </a:rPr>
              <a:t>cramps</a:t>
            </a:r>
          </a:p>
          <a:p>
            <a:pPr algn="l">
              <a:lnSpc>
                <a:spcPts val="4408"/>
              </a:lnSpc>
            </a:pPr>
            <a:r>
              <a:rPr lang="en-US" sz="3150" dirty="0">
                <a:solidFill>
                  <a:srgbClr val="000000"/>
                </a:solidFill>
                <a:latin typeface="Arial"/>
              </a:rPr>
              <a:t>hot</a:t>
            </a:r>
          </a:p>
          <a:p>
            <a:pPr algn="l">
              <a:lnSpc>
                <a:spcPts val="4408"/>
              </a:lnSpc>
            </a:pPr>
            <a:r>
              <a:rPr lang="en-US" sz="3150" dirty="0">
                <a:solidFill>
                  <a:srgbClr val="000000"/>
                </a:solidFill>
                <a:latin typeface="Arial"/>
              </a:rPr>
              <a:t>vary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28</a:t>
            </a:r>
          </a:p>
          <a:p>
            <a:pPr algn="l">
              <a:lnSpc>
                <a:spcPts val="2240"/>
              </a:lnSpc>
            </a:pPr>
            <a:endParaRPr lang="en-US" sz="1599" dirty="0">
              <a:solidFill>
                <a:srgbClr val="000000"/>
              </a:solidFill>
              <a:latin typeface="Arial"/>
            </a:endParaRPr>
          </a:p>
        </p:txBody>
      </p:sp>
      <p:sp>
        <p:nvSpPr>
          <p:cNvPr id="7" name="TextBox 7"/>
          <p:cNvSpPr txBox="1"/>
          <p:nvPr/>
        </p:nvSpPr>
        <p:spPr>
          <a:xfrm>
            <a:off x="764356" y="293890"/>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Advice about starting periods</a:t>
            </a:r>
          </a:p>
        </p:txBody>
      </p:sp>
      <p:grpSp>
        <p:nvGrpSpPr>
          <p:cNvPr id="8" name="Group 8"/>
          <p:cNvGrpSpPr/>
          <p:nvPr/>
        </p:nvGrpSpPr>
        <p:grpSpPr>
          <a:xfrm>
            <a:off x="13295373" y="2741015"/>
            <a:ext cx="4804989" cy="4804968"/>
            <a:chOff x="0" y="0"/>
            <a:chExt cx="6406652" cy="6406624"/>
          </a:xfrm>
        </p:grpSpPr>
        <p:sp>
          <p:nvSpPr>
            <p:cNvPr id="9" name="Freeform 9"/>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a:stretch>
                <a:fillRect/>
              </a:stretch>
            </a:blipFill>
          </p:spPr>
          <p:txBody>
            <a:bodyPr/>
            <a:lstStyle/>
            <a:p>
              <a:endParaRPr lang="en-GB" dirty="0"/>
            </a:p>
          </p:txBody>
        </p:sp>
      </p:grpSp>
      <p:sp>
        <p:nvSpPr>
          <p:cNvPr id="10" name="TextBox 10"/>
          <p:cNvSpPr txBox="1"/>
          <p:nvPr/>
        </p:nvSpPr>
        <p:spPr>
          <a:xfrm>
            <a:off x="1339941" y="2144750"/>
            <a:ext cx="11202575" cy="6786245"/>
          </a:xfrm>
          <a:prstGeom prst="rect">
            <a:avLst/>
          </a:prstGeom>
        </p:spPr>
        <p:txBody>
          <a:bodyPr lIns="0" tIns="0" rIns="0" bIns="0" rtlCol="0" anchor="t">
            <a:spAutoFit/>
          </a:bodyPr>
          <a:lstStyle/>
          <a:p>
            <a:pPr marL="690881" lvl="1" indent="-345440">
              <a:lnSpc>
                <a:spcPts val="4480"/>
              </a:lnSpc>
              <a:buFont typeface="Arial"/>
              <a:buChar char="•"/>
            </a:pPr>
            <a:r>
              <a:rPr lang="en-US" sz="3200" dirty="0">
                <a:solidFill>
                  <a:srgbClr val="000000"/>
                </a:solidFill>
                <a:latin typeface="Arial"/>
              </a:rPr>
              <a:t>During a period it is usual for blood flow to slow down over a few days before stopping. A period shouldn’t stop you doing all the things you usually enjoy, and exercise can help with cramps.</a:t>
            </a:r>
          </a:p>
          <a:p>
            <a:pPr>
              <a:lnSpc>
                <a:spcPts val="4480"/>
              </a:lnSpc>
            </a:pPr>
            <a:endParaRPr lang="en-US" sz="3200" dirty="0">
              <a:solidFill>
                <a:srgbClr val="000000"/>
              </a:solidFill>
              <a:latin typeface="Arial"/>
            </a:endParaRPr>
          </a:p>
          <a:p>
            <a:pPr marL="690881" lvl="1" indent="-345440">
              <a:lnSpc>
                <a:spcPts val="4480"/>
              </a:lnSpc>
              <a:buFont typeface="Arial"/>
              <a:buChar char="•"/>
            </a:pPr>
            <a:r>
              <a:rPr lang="en-US" sz="3200" dirty="0">
                <a:solidFill>
                  <a:srgbClr val="000000"/>
                </a:solidFill>
                <a:latin typeface="Arial"/>
              </a:rPr>
              <a:t>Periods are natural, but if anything is worrying you, speak to a trusted adult. </a:t>
            </a:r>
          </a:p>
          <a:p>
            <a:pPr>
              <a:lnSpc>
                <a:spcPts val="4480"/>
              </a:lnSpc>
            </a:pPr>
            <a:endParaRPr lang="en-US" sz="3200" dirty="0">
              <a:solidFill>
                <a:srgbClr val="000000"/>
              </a:solidFill>
              <a:latin typeface="Arial"/>
            </a:endParaRPr>
          </a:p>
          <a:p>
            <a:pPr marL="690881" lvl="1" indent="-345440">
              <a:lnSpc>
                <a:spcPts val="4480"/>
              </a:lnSpc>
              <a:buFont typeface="Arial"/>
              <a:buChar char="•"/>
            </a:pPr>
            <a:r>
              <a:rPr lang="en-US" sz="3200" dirty="0">
                <a:solidFill>
                  <a:srgbClr val="000000"/>
                </a:solidFill>
                <a:latin typeface="Arial"/>
              </a:rPr>
              <a:t>Remember everyone's body is unique and your periods will be unique to you.</a:t>
            </a:r>
          </a:p>
          <a:p>
            <a:pPr>
              <a:lnSpc>
                <a:spcPts val="4480"/>
              </a:lnSpc>
            </a:pPr>
            <a:endParaRPr lang="en-US" sz="3200" dirty="0">
              <a:solidFill>
                <a:srgbClr val="000000"/>
              </a:solidFill>
              <a:latin typeface="Arial"/>
            </a:endParaRPr>
          </a:p>
          <a:p>
            <a:pPr>
              <a:lnSpc>
                <a:spcPts val="4480"/>
              </a:lnSpc>
            </a:pPr>
            <a:endParaRPr lang="en-US" sz="3200" dirty="0">
              <a:solidFill>
                <a:srgbClr val="000000"/>
              </a:solidFill>
              <a:latin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anim calcmode="lin" valueType="num">
                                      <p:cBhvr additive="base">
                                        <p:cTn id="1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51080" y="4360798"/>
            <a:ext cx="3086100" cy="1543050"/>
            <a:chOff x="0" y="0"/>
            <a:chExt cx="812800" cy="406400"/>
          </a:xfrm>
        </p:grpSpPr>
        <p:sp>
          <p:nvSpPr>
            <p:cNvPr id="3" name="Freeform 3"/>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4" name="TextBox 4"/>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sp>
        <p:nvSpPr>
          <p:cNvPr id="5" name="TextBox 5"/>
          <p:cNvSpPr txBox="1"/>
          <p:nvPr/>
        </p:nvSpPr>
        <p:spPr>
          <a:xfrm>
            <a:off x="2404903" y="1400847"/>
            <a:ext cx="12589091" cy="2058035"/>
          </a:xfrm>
          <a:prstGeom prst="rect">
            <a:avLst/>
          </a:prstGeom>
        </p:spPr>
        <p:txBody>
          <a:bodyPr lIns="0" tIns="0" rIns="0" bIns="0" rtlCol="0" anchor="t">
            <a:spAutoFit/>
          </a:bodyPr>
          <a:lstStyle/>
          <a:p>
            <a:pPr algn="ctr">
              <a:lnSpc>
                <a:spcPts val="7840"/>
              </a:lnSpc>
            </a:pPr>
            <a:r>
              <a:rPr lang="en-US" sz="5600" dirty="0">
                <a:solidFill>
                  <a:srgbClr val="1D71B8"/>
                </a:solidFill>
                <a:latin typeface="Arial"/>
              </a:rPr>
              <a:t>Male anatomy - can you label the diagrams correctly?</a:t>
            </a:r>
          </a:p>
        </p:txBody>
      </p:sp>
      <p:grpSp>
        <p:nvGrpSpPr>
          <p:cNvPr id="6" name="Group 6"/>
          <p:cNvGrpSpPr/>
          <p:nvPr/>
        </p:nvGrpSpPr>
        <p:grpSpPr>
          <a:xfrm>
            <a:off x="5449944" y="4360798"/>
            <a:ext cx="3086100" cy="1543050"/>
            <a:chOff x="0" y="0"/>
            <a:chExt cx="812800" cy="406400"/>
          </a:xfrm>
        </p:grpSpPr>
        <p:sp>
          <p:nvSpPr>
            <p:cNvPr id="7" name="Freeform 7"/>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8" name="TextBox 8"/>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9" name="Group 9"/>
          <p:cNvGrpSpPr/>
          <p:nvPr/>
        </p:nvGrpSpPr>
        <p:grpSpPr>
          <a:xfrm>
            <a:off x="9450444" y="4360798"/>
            <a:ext cx="3086100" cy="1543050"/>
            <a:chOff x="0" y="0"/>
            <a:chExt cx="812800" cy="406400"/>
          </a:xfrm>
        </p:grpSpPr>
        <p:sp>
          <p:nvSpPr>
            <p:cNvPr id="10" name="Freeform 10"/>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1" name="TextBox 11"/>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2" name="Group 12"/>
          <p:cNvGrpSpPr/>
          <p:nvPr/>
        </p:nvGrpSpPr>
        <p:grpSpPr>
          <a:xfrm>
            <a:off x="13450944" y="4360798"/>
            <a:ext cx="3086100" cy="1543050"/>
            <a:chOff x="0" y="0"/>
            <a:chExt cx="812800" cy="406400"/>
          </a:xfrm>
        </p:grpSpPr>
        <p:sp>
          <p:nvSpPr>
            <p:cNvPr id="13" name="Freeform 13"/>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4" name="TextBox 14"/>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5" name="Group 15"/>
          <p:cNvGrpSpPr/>
          <p:nvPr/>
        </p:nvGrpSpPr>
        <p:grpSpPr>
          <a:xfrm>
            <a:off x="5449944" y="6619469"/>
            <a:ext cx="3086100" cy="1543050"/>
            <a:chOff x="0" y="0"/>
            <a:chExt cx="812800" cy="406400"/>
          </a:xfrm>
        </p:grpSpPr>
        <p:sp>
          <p:nvSpPr>
            <p:cNvPr id="16" name="Freeform 16"/>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17" name="TextBox 17"/>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grpSp>
        <p:nvGrpSpPr>
          <p:cNvPr id="18" name="Group 18"/>
          <p:cNvGrpSpPr/>
          <p:nvPr/>
        </p:nvGrpSpPr>
        <p:grpSpPr>
          <a:xfrm>
            <a:off x="9450444" y="6619469"/>
            <a:ext cx="3086100" cy="1543050"/>
            <a:chOff x="0" y="0"/>
            <a:chExt cx="812800" cy="406400"/>
          </a:xfrm>
        </p:grpSpPr>
        <p:sp>
          <p:nvSpPr>
            <p:cNvPr id="19" name="Freeform 19"/>
            <p:cNvSpPr/>
            <p:nvPr/>
          </p:nvSpPr>
          <p:spPr>
            <a:xfrm>
              <a:off x="0" y="0"/>
              <a:ext cx="812800" cy="406400"/>
            </a:xfrm>
            <a:custGeom>
              <a:avLst/>
              <a:gdLst/>
              <a:ahLst/>
              <a:cxnLst/>
              <a:rect l="l" t="t" r="r" b="b"/>
              <a:pathLst>
                <a:path w="812800" h="406400">
                  <a:moveTo>
                    <a:pt x="0" y="0"/>
                  </a:moveTo>
                  <a:lnTo>
                    <a:pt x="812800" y="0"/>
                  </a:lnTo>
                  <a:lnTo>
                    <a:pt x="812800" y="406400"/>
                  </a:lnTo>
                  <a:lnTo>
                    <a:pt x="0" y="406400"/>
                  </a:lnTo>
                  <a:close/>
                </a:path>
              </a:pathLst>
            </a:custGeom>
            <a:solidFill>
              <a:srgbClr val="FFFFFF"/>
            </a:solidFill>
            <a:ln w="38100" cap="sq">
              <a:solidFill>
                <a:srgbClr val="1D71B8"/>
              </a:solidFill>
              <a:prstDash val="solid"/>
              <a:miter/>
            </a:ln>
          </p:spPr>
          <p:txBody>
            <a:bodyPr/>
            <a:lstStyle/>
            <a:p>
              <a:endParaRPr lang="en-GB" dirty="0"/>
            </a:p>
          </p:txBody>
        </p:sp>
        <p:sp>
          <p:nvSpPr>
            <p:cNvPr id="20" name="TextBox 20"/>
            <p:cNvSpPr txBox="1"/>
            <p:nvPr/>
          </p:nvSpPr>
          <p:spPr>
            <a:xfrm>
              <a:off x="0" y="-95250"/>
              <a:ext cx="812800" cy="501650"/>
            </a:xfrm>
            <a:prstGeom prst="rect">
              <a:avLst/>
            </a:prstGeom>
          </p:spPr>
          <p:txBody>
            <a:bodyPr lIns="50800" tIns="50800" rIns="50800" bIns="50800" rtlCol="0" anchor="ctr"/>
            <a:lstStyle/>
            <a:p>
              <a:pPr algn="ctr">
                <a:lnSpc>
                  <a:spcPts val="3221"/>
                </a:lnSpc>
              </a:pPr>
              <a:endParaRPr dirty="0"/>
            </a:p>
          </p:txBody>
        </p:sp>
      </p:grpSp>
      <p:sp>
        <p:nvSpPr>
          <p:cNvPr id="21" name="TextBox 21"/>
          <p:cNvSpPr txBox="1"/>
          <p:nvPr/>
        </p:nvSpPr>
        <p:spPr>
          <a:xfrm>
            <a:off x="1451080" y="4762753"/>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penis</a:t>
            </a:r>
          </a:p>
        </p:txBody>
      </p:sp>
      <p:sp>
        <p:nvSpPr>
          <p:cNvPr id="22" name="TextBox 22"/>
          <p:cNvSpPr txBox="1"/>
          <p:nvPr/>
        </p:nvSpPr>
        <p:spPr>
          <a:xfrm>
            <a:off x="9450444"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scrotum</a:t>
            </a:r>
          </a:p>
        </p:txBody>
      </p:sp>
      <p:sp>
        <p:nvSpPr>
          <p:cNvPr id="23" name="TextBox 23"/>
          <p:cNvSpPr txBox="1"/>
          <p:nvPr/>
        </p:nvSpPr>
        <p:spPr>
          <a:xfrm>
            <a:off x="9450444" y="4699840"/>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sperm</a:t>
            </a:r>
          </a:p>
        </p:txBody>
      </p:sp>
      <p:sp>
        <p:nvSpPr>
          <p:cNvPr id="24" name="TextBox 24"/>
          <p:cNvSpPr txBox="1"/>
          <p:nvPr/>
        </p:nvSpPr>
        <p:spPr>
          <a:xfrm>
            <a:off x="5450762" y="7021424"/>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testicles</a:t>
            </a:r>
          </a:p>
        </p:txBody>
      </p:sp>
      <p:sp>
        <p:nvSpPr>
          <p:cNvPr id="25" name="TextBox 25"/>
          <p:cNvSpPr txBox="1"/>
          <p:nvPr/>
        </p:nvSpPr>
        <p:spPr>
          <a:xfrm>
            <a:off x="5450762" y="4762753"/>
            <a:ext cx="3086100" cy="515141"/>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epididymis</a:t>
            </a:r>
          </a:p>
        </p:txBody>
      </p:sp>
      <p:sp>
        <p:nvSpPr>
          <p:cNvPr id="26" name="TextBox 26"/>
          <p:cNvSpPr txBox="1"/>
          <p:nvPr/>
        </p:nvSpPr>
        <p:spPr>
          <a:xfrm>
            <a:off x="13450944" y="4762753"/>
            <a:ext cx="3086100" cy="605790"/>
          </a:xfrm>
          <a:prstGeom prst="rect">
            <a:avLst/>
          </a:prstGeom>
        </p:spPr>
        <p:txBody>
          <a:bodyPr lIns="0" tIns="0" rIns="0" bIns="0" rtlCol="0" anchor="t">
            <a:spAutoFit/>
          </a:bodyPr>
          <a:lstStyle/>
          <a:p>
            <a:pPr algn="ctr">
              <a:lnSpc>
                <a:spcPts val="4409"/>
              </a:lnSpc>
            </a:pPr>
            <a:r>
              <a:rPr lang="en-US" sz="3150" dirty="0">
                <a:solidFill>
                  <a:srgbClr val="1D71B8"/>
                </a:solidFill>
                <a:latin typeface="Arial"/>
              </a:rPr>
              <a:t>semen</a:t>
            </a:r>
          </a:p>
        </p:txBody>
      </p:sp>
      <p:sp>
        <p:nvSpPr>
          <p:cNvPr id="27" name="TextBox 27"/>
          <p:cNvSpPr txBox="1"/>
          <p:nvPr/>
        </p:nvSpPr>
        <p:spPr>
          <a:xfrm>
            <a:off x="984386" y="601379"/>
            <a:ext cx="2149525" cy="443865"/>
          </a:xfrm>
          <a:prstGeom prst="rect">
            <a:avLst/>
          </a:prstGeom>
        </p:spPr>
        <p:txBody>
          <a:bodyPr lIns="0" tIns="0" rIns="0" bIns="0" rtlCol="0" anchor="t">
            <a:spAutoFit/>
          </a:bodyPr>
          <a:lstStyle/>
          <a:p>
            <a:pPr algn="ctr">
              <a:lnSpc>
                <a:spcPts val="3359"/>
              </a:lnSpc>
              <a:spcBef>
                <a:spcPct val="0"/>
              </a:spcBef>
            </a:pPr>
            <a:r>
              <a:rPr lang="en-US" sz="2400" dirty="0">
                <a:solidFill>
                  <a:srgbClr val="000000"/>
                </a:solidFill>
                <a:latin typeface="Calibri (MS)"/>
              </a:rPr>
              <a:t>Take 20 activity 2</a:t>
            </a:r>
          </a:p>
        </p:txBody>
      </p:sp>
      <p:sp>
        <p:nvSpPr>
          <p:cNvPr id="28" name="TextBox 28"/>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29</a:t>
            </a:r>
          </a:p>
        </p:txBody>
      </p:sp>
      <p:sp>
        <p:nvSpPr>
          <p:cNvPr id="29" name="Freeform 29"/>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0" name="Freeform 30"/>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8148162" y="649193"/>
            <a:ext cx="8342407" cy="5589413"/>
          </a:xfrm>
          <a:custGeom>
            <a:avLst/>
            <a:gdLst/>
            <a:ahLst/>
            <a:cxnLst/>
            <a:rect l="l" t="t" r="r" b="b"/>
            <a:pathLst>
              <a:path w="8342407" h="5589413">
                <a:moveTo>
                  <a:pt x="0" y="0"/>
                </a:moveTo>
                <a:lnTo>
                  <a:pt x="8342407" y="0"/>
                </a:lnTo>
                <a:lnTo>
                  <a:pt x="8342407" y="5589413"/>
                </a:lnTo>
                <a:lnTo>
                  <a:pt x="0" y="558941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848576" y="3535628"/>
            <a:ext cx="5855306" cy="5050201"/>
          </a:xfrm>
          <a:custGeom>
            <a:avLst/>
            <a:gdLst/>
            <a:ahLst/>
            <a:cxnLst/>
            <a:rect l="l" t="t" r="r" b="b"/>
            <a:pathLst>
              <a:path w="5855306" h="5050201">
                <a:moveTo>
                  <a:pt x="0" y="0"/>
                </a:moveTo>
                <a:lnTo>
                  <a:pt x="5855306" y="0"/>
                </a:lnTo>
                <a:lnTo>
                  <a:pt x="5855306" y="5050201"/>
                </a:lnTo>
                <a:lnTo>
                  <a:pt x="0" y="5050201"/>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30</a:t>
            </a:r>
          </a:p>
          <a:p>
            <a:pPr algn="l">
              <a:lnSpc>
                <a:spcPts val="2240"/>
              </a:lnSpc>
            </a:pPr>
            <a:endParaRPr lang="en-US" sz="1599" spc="14" dirty="0">
              <a:solidFill>
                <a:srgbClr val="000000"/>
              </a:solidFill>
              <a:latin typeface="Arial"/>
            </a:endParaRPr>
          </a:p>
        </p:txBody>
      </p:sp>
      <p:sp>
        <p:nvSpPr>
          <p:cNvPr id="7" name="TextBox 7"/>
          <p:cNvSpPr txBox="1"/>
          <p:nvPr/>
        </p:nvSpPr>
        <p:spPr>
          <a:xfrm>
            <a:off x="1028700" y="553943"/>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2</a:t>
            </a:r>
          </a:p>
          <a:p>
            <a:pPr>
              <a:lnSpc>
                <a:spcPts val="3359"/>
              </a:lnSpc>
            </a:pPr>
            <a:endParaRPr lang="en-US" sz="2400" dirty="0">
              <a:solidFill>
                <a:srgbClr val="000000"/>
              </a:solidFill>
              <a:latin typeface="Arial"/>
            </a:endParaRPr>
          </a:p>
        </p:txBody>
      </p:sp>
      <p:sp>
        <p:nvSpPr>
          <p:cNvPr id="8" name="AutoShape 8"/>
          <p:cNvSpPr/>
          <p:nvPr/>
        </p:nvSpPr>
        <p:spPr>
          <a:xfrm flipH="1">
            <a:off x="3776229" y="3535628"/>
            <a:ext cx="9340666" cy="3053715"/>
          </a:xfrm>
          <a:prstGeom prst="line">
            <a:avLst/>
          </a:prstGeom>
          <a:ln w="38100" cap="flat">
            <a:solidFill>
              <a:srgbClr val="000000"/>
            </a:solidFill>
            <a:prstDash val="solid"/>
            <a:headEnd type="none" w="sm" len="sm"/>
            <a:tailEnd type="none" w="sm" len="sm"/>
          </a:ln>
        </p:spPr>
        <p:txBody>
          <a:bodyPr/>
          <a:lstStyle/>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8916893" y="2348794"/>
            <a:ext cx="8342407" cy="5589413"/>
          </a:xfrm>
          <a:custGeom>
            <a:avLst/>
            <a:gdLst/>
            <a:ahLst/>
            <a:cxnLst/>
            <a:rect l="l" t="t" r="r" b="b"/>
            <a:pathLst>
              <a:path w="8342407" h="5589413">
                <a:moveTo>
                  <a:pt x="0" y="0"/>
                </a:moveTo>
                <a:lnTo>
                  <a:pt x="8342407" y="0"/>
                </a:lnTo>
                <a:lnTo>
                  <a:pt x="8342407" y="5589413"/>
                </a:lnTo>
                <a:lnTo>
                  <a:pt x="0" y="558941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TextBox 5"/>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31</a:t>
            </a:r>
          </a:p>
          <a:p>
            <a:pPr algn="l">
              <a:lnSpc>
                <a:spcPts val="2240"/>
              </a:lnSpc>
            </a:pPr>
            <a:endParaRPr lang="en-US" sz="1599" spc="14" dirty="0">
              <a:solidFill>
                <a:srgbClr val="000000"/>
              </a:solidFill>
              <a:latin typeface="Arial"/>
            </a:endParaRPr>
          </a:p>
        </p:txBody>
      </p:sp>
      <p:sp>
        <p:nvSpPr>
          <p:cNvPr id="6" name="TextBox 6"/>
          <p:cNvSpPr txBox="1"/>
          <p:nvPr/>
        </p:nvSpPr>
        <p:spPr>
          <a:xfrm>
            <a:off x="1028700" y="72136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2</a:t>
            </a:r>
          </a:p>
          <a:p>
            <a:pPr>
              <a:lnSpc>
                <a:spcPts val="3359"/>
              </a:lnSpc>
            </a:pPr>
            <a:endParaRPr lang="en-US" sz="2400" dirty="0">
              <a:solidFill>
                <a:srgbClr val="000000"/>
              </a:solidFill>
              <a:latin typeface="Arial"/>
            </a:endParaRPr>
          </a:p>
        </p:txBody>
      </p:sp>
      <p:sp>
        <p:nvSpPr>
          <p:cNvPr id="7" name="Freeform 7"/>
          <p:cNvSpPr/>
          <p:nvPr/>
        </p:nvSpPr>
        <p:spPr>
          <a:xfrm>
            <a:off x="848576" y="3535628"/>
            <a:ext cx="5855306" cy="5050201"/>
          </a:xfrm>
          <a:custGeom>
            <a:avLst/>
            <a:gdLst/>
            <a:ahLst/>
            <a:cxnLst/>
            <a:rect l="l" t="t" r="r" b="b"/>
            <a:pathLst>
              <a:path w="5855306" h="5050201">
                <a:moveTo>
                  <a:pt x="0" y="0"/>
                </a:moveTo>
                <a:lnTo>
                  <a:pt x="5855306" y="0"/>
                </a:lnTo>
                <a:lnTo>
                  <a:pt x="5855306" y="5050201"/>
                </a:lnTo>
                <a:lnTo>
                  <a:pt x="0" y="5050201"/>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8" name="AutoShape 8"/>
          <p:cNvSpPr/>
          <p:nvPr/>
        </p:nvSpPr>
        <p:spPr>
          <a:xfrm flipV="1">
            <a:off x="4379729" y="6060729"/>
            <a:ext cx="10313705" cy="269218"/>
          </a:xfrm>
          <a:prstGeom prst="line">
            <a:avLst/>
          </a:prstGeom>
          <a:ln w="38100" cap="flat">
            <a:solidFill>
              <a:srgbClr val="000000"/>
            </a:solidFill>
            <a:prstDash val="solid"/>
            <a:headEnd type="none" w="sm" len="sm"/>
            <a:tailEnd type="none" w="sm" len="sm"/>
          </a:ln>
        </p:spPr>
        <p:txBody>
          <a:bodyPr/>
          <a:lstStyle/>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9945593" y="2348794"/>
            <a:ext cx="8342407" cy="5589413"/>
          </a:xfrm>
          <a:custGeom>
            <a:avLst/>
            <a:gdLst/>
            <a:ahLst/>
            <a:cxnLst/>
            <a:rect l="l" t="t" r="r" b="b"/>
            <a:pathLst>
              <a:path w="8342407" h="5589413">
                <a:moveTo>
                  <a:pt x="0" y="0"/>
                </a:moveTo>
                <a:lnTo>
                  <a:pt x="8342407" y="0"/>
                </a:lnTo>
                <a:lnTo>
                  <a:pt x="8342407" y="5589413"/>
                </a:lnTo>
                <a:lnTo>
                  <a:pt x="0" y="558941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TextBox 5"/>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32</a:t>
            </a:r>
          </a:p>
          <a:p>
            <a:pPr algn="l">
              <a:lnSpc>
                <a:spcPts val="2240"/>
              </a:lnSpc>
            </a:pPr>
            <a:endParaRPr lang="en-US" sz="1599" spc="14" dirty="0">
              <a:solidFill>
                <a:srgbClr val="000000"/>
              </a:solidFill>
              <a:latin typeface="Arial"/>
            </a:endParaRPr>
          </a:p>
        </p:txBody>
      </p:sp>
      <p:sp>
        <p:nvSpPr>
          <p:cNvPr id="6" name="TextBox 6"/>
          <p:cNvSpPr txBox="1"/>
          <p:nvPr/>
        </p:nvSpPr>
        <p:spPr>
          <a:xfrm>
            <a:off x="1183399" y="72136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2</a:t>
            </a:r>
          </a:p>
          <a:p>
            <a:pPr>
              <a:lnSpc>
                <a:spcPts val="3359"/>
              </a:lnSpc>
            </a:pPr>
            <a:endParaRPr lang="en-US" sz="2400" dirty="0">
              <a:solidFill>
                <a:srgbClr val="000000"/>
              </a:solidFill>
              <a:latin typeface="Arial"/>
            </a:endParaRPr>
          </a:p>
        </p:txBody>
      </p:sp>
      <p:sp>
        <p:nvSpPr>
          <p:cNvPr id="7" name="Freeform 7"/>
          <p:cNvSpPr/>
          <p:nvPr/>
        </p:nvSpPr>
        <p:spPr>
          <a:xfrm>
            <a:off x="848576" y="3535628"/>
            <a:ext cx="5855306" cy="5050201"/>
          </a:xfrm>
          <a:custGeom>
            <a:avLst/>
            <a:gdLst/>
            <a:ahLst/>
            <a:cxnLst/>
            <a:rect l="l" t="t" r="r" b="b"/>
            <a:pathLst>
              <a:path w="5855306" h="5050201">
                <a:moveTo>
                  <a:pt x="0" y="0"/>
                </a:moveTo>
                <a:lnTo>
                  <a:pt x="5855306" y="0"/>
                </a:lnTo>
                <a:lnTo>
                  <a:pt x="5855306" y="5050201"/>
                </a:lnTo>
                <a:lnTo>
                  <a:pt x="0" y="5050201"/>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8" name="AutoShape 8"/>
          <p:cNvSpPr/>
          <p:nvPr/>
        </p:nvSpPr>
        <p:spPr>
          <a:xfrm flipV="1">
            <a:off x="4354822" y="5143500"/>
            <a:ext cx="8706193" cy="917229"/>
          </a:xfrm>
          <a:prstGeom prst="line">
            <a:avLst/>
          </a:prstGeom>
          <a:ln w="38100" cap="flat">
            <a:solidFill>
              <a:srgbClr val="000000"/>
            </a:solidFill>
            <a:prstDash val="solid"/>
            <a:headEnd type="none" w="sm" len="sm"/>
            <a:tailEnd type="none" w="sm" len="sm"/>
          </a:ln>
        </p:spPr>
        <p:txBody>
          <a:bodyPr/>
          <a:lstStyle/>
          <a:p>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4898150" y="1185242"/>
            <a:ext cx="9870585" cy="8229600"/>
          </a:xfrm>
          <a:custGeom>
            <a:avLst/>
            <a:gdLst/>
            <a:ahLst/>
            <a:cxnLst/>
            <a:rect l="l" t="t" r="r" b="b"/>
            <a:pathLst>
              <a:path w="9870585" h="8229600">
                <a:moveTo>
                  <a:pt x="0" y="0"/>
                </a:moveTo>
                <a:lnTo>
                  <a:pt x="9870584" y="0"/>
                </a:lnTo>
                <a:lnTo>
                  <a:pt x="9870584" y="8229600"/>
                </a:lnTo>
                <a:lnTo>
                  <a:pt x="0" y="8229600"/>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TextBox 5"/>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33</a:t>
            </a:r>
          </a:p>
          <a:p>
            <a:pPr algn="l">
              <a:lnSpc>
                <a:spcPts val="2240"/>
              </a:lnSpc>
            </a:pPr>
            <a:endParaRPr lang="en-US" sz="1599" spc="14" dirty="0">
              <a:solidFill>
                <a:srgbClr val="000000"/>
              </a:solidFill>
              <a:latin typeface="Arial"/>
            </a:endParaRPr>
          </a:p>
        </p:txBody>
      </p:sp>
      <p:sp>
        <p:nvSpPr>
          <p:cNvPr id="6" name="TextBox 6"/>
          <p:cNvSpPr txBox="1"/>
          <p:nvPr/>
        </p:nvSpPr>
        <p:spPr>
          <a:xfrm>
            <a:off x="1315563" y="757921"/>
            <a:ext cx="2149525" cy="862965"/>
          </a:xfrm>
          <a:prstGeom prst="rect">
            <a:avLst/>
          </a:prstGeom>
        </p:spPr>
        <p:txBody>
          <a:bodyPr lIns="0" tIns="0" rIns="0" bIns="0" rtlCol="0" anchor="t">
            <a:spAutoFit/>
          </a:bodyPr>
          <a:lstStyle/>
          <a:p>
            <a:pPr algn="ctr">
              <a:lnSpc>
                <a:spcPts val="3359"/>
              </a:lnSpc>
            </a:pPr>
            <a:r>
              <a:rPr lang="en-US" sz="2400" dirty="0">
                <a:solidFill>
                  <a:srgbClr val="000000"/>
                </a:solidFill>
                <a:latin typeface="Calibri (MS)"/>
              </a:rPr>
              <a:t>Take 20 activity 2</a:t>
            </a:r>
          </a:p>
          <a:p>
            <a:pPr algn="ctr">
              <a:lnSpc>
                <a:spcPts val="3359"/>
              </a:lnSpc>
              <a:spcBef>
                <a:spcPct val="0"/>
              </a:spcBef>
            </a:pPr>
            <a:endParaRPr lang="en-US" sz="2400" dirty="0">
              <a:solidFill>
                <a:srgbClr val="000000"/>
              </a:solidFill>
              <a:latin typeface="Calibri (M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6293920" y="1639752"/>
            <a:ext cx="8814460" cy="7007496"/>
          </a:xfrm>
          <a:custGeom>
            <a:avLst/>
            <a:gdLst/>
            <a:ahLst/>
            <a:cxnLst/>
            <a:rect l="l" t="t" r="r" b="b"/>
            <a:pathLst>
              <a:path w="8814460" h="7007496">
                <a:moveTo>
                  <a:pt x="0" y="0"/>
                </a:moveTo>
                <a:lnTo>
                  <a:pt x="8814460" y="0"/>
                </a:lnTo>
                <a:lnTo>
                  <a:pt x="8814460" y="7007496"/>
                </a:lnTo>
                <a:lnTo>
                  <a:pt x="0" y="700749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TextBox 5"/>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34</a:t>
            </a:r>
          </a:p>
          <a:p>
            <a:pPr algn="l">
              <a:lnSpc>
                <a:spcPts val="2240"/>
              </a:lnSpc>
            </a:pPr>
            <a:endParaRPr lang="en-US" sz="1599" spc="14" dirty="0">
              <a:solidFill>
                <a:srgbClr val="000000"/>
              </a:solidFill>
              <a:latin typeface="Arial"/>
            </a:endParaRPr>
          </a:p>
        </p:txBody>
      </p:sp>
      <p:sp>
        <p:nvSpPr>
          <p:cNvPr id="6" name="TextBox 6"/>
          <p:cNvSpPr txBox="1"/>
          <p:nvPr/>
        </p:nvSpPr>
        <p:spPr>
          <a:xfrm>
            <a:off x="1315563" y="601379"/>
            <a:ext cx="2149525" cy="862965"/>
          </a:xfrm>
          <a:prstGeom prst="rect">
            <a:avLst/>
          </a:prstGeom>
        </p:spPr>
        <p:txBody>
          <a:bodyPr lIns="0" tIns="0" rIns="0" bIns="0" rtlCol="0" anchor="t">
            <a:spAutoFit/>
          </a:bodyPr>
          <a:lstStyle/>
          <a:p>
            <a:pPr algn="ctr">
              <a:lnSpc>
                <a:spcPts val="3359"/>
              </a:lnSpc>
            </a:pPr>
            <a:r>
              <a:rPr lang="en-US" sz="2400" dirty="0">
                <a:solidFill>
                  <a:srgbClr val="000000"/>
                </a:solidFill>
                <a:latin typeface="Calibri (MS)"/>
              </a:rPr>
              <a:t>Take 20 activity 2</a:t>
            </a:r>
          </a:p>
          <a:p>
            <a:pPr algn="ctr">
              <a:lnSpc>
                <a:spcPts val="3359"/>
              </a:lnSpc>
              <a:spcBef>
                <a:spcPct val="0"/>
              </a:spcBef>
            </a:pPr>
            <a:endParaRPr lang="en-US" sz="2400" dirty="0">
              <a:solidFill>
                <a:srgbClr val="000000"/>
              </a:solidFill>
              <a:latin typeface="Calibri (M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848576" y="3535628"/>
            <a:ext cx="5855306" cy="5050201"/>
          </a:xfrm>
          <a:custGeom>
            <a:avLst/>
            <a:gdLst/>
            <a:ahLst/>
            <a:cxnLst/>
            <a:rect l="l" t="t" r="r" b="b"/>
            <a:pathLst>
              <a:path w="5855306" h="5050201">
                <a:moveTo>
                  <a:pt x="0" y="0"/>
                </a:moveTo>
                <a:lnTo>
                  <a:pt x="5855306" y="0"/>
                </a:lnTo>
                <a:lnTo>
                  <a:pt x="5855306" y="5050201"/>
                </a:lnTo>
                <a:lnTo>
                  <a:pt x="0" y="5050201"/>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AutoShape 5"/>
          <p:cNvSpPr/>
          <p:nvPr/>
        </p:nvSpPr>
        <p:spPr>
          <a:xfrm flipV="1">
            <a:off x="4427517" y="6284021"/>
            <a:ext cx="7317216" cy="427630"/>
          </a:xfrm>
          <a:prstGeom prst="line">
            <a:avLst/>
          </a:prstGeom>
          <a:ln w="38100" cap="flat">
            <a:solidFill>
              <a:srgbClr val="000000"/>
            </a:solidFill>
            <a:prstDash val="solid"/>
            <a:headEnd type="none" w="sm" len="sm"/>
            <a:tailEnd type="none" w="sm" len="sm"/>
          </a:ln>
        </p:spPr>
        <p:txBody>
          <a:bodyPr/>
          <a:lstStyle/>
          <a:p>
            <a:endParaRPr lang="en-GB" dirty="0"/>
          </a:p>
        </p:txBody>
      </p:sp>
      <p:sp>
        <p:nvSpPr>
          <p:cNvPr id="6" name="Freeform 6"/>
          <p:cNvSpPr/>
          <p:nvPr/>
        </p:nvSpPr>
        <p:spPr>
          <a:xfrm>
            <a:off x="11744733" y="4226621"/>
            <a:ext cx="3430714" cy="4114800"/>
          </a:xfrm>
          <a:custGeom>
            <a:avLst/>
            <a:gdLst/>
            <a:ahLst/>
            <a:cxnLst/>
            <a:rect l="l" t="t" r="r" b="b"/>
            <a:pathLst>
              <a:path w="3430714" h="4114800">
                <a:moveTo>
                  <a:pt x="0" y="0"/>
                </a:moveTo>
                <a:lnTo>
                  <a:pt x="3430715" y="0"/>
                </a:lnTo>
                <a:lnTo>
                  <a:pt x="3430715" y="4114800"/>
                </a:lnTo>
                <a:lnTo>
                  <a:pt x="0" y="4114800"/>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p:spPr>
        <p:txBody>
          <a:bodyPr/>
          <a:lstStyle/>
          <a:p>
            <a:endParaRPr lang="en-GB" dirty="0"/>
          </a:p>
        </p:txBody>
      </p:sp>
      <p:sp>
        <p:nvSpPr>
          <p:cNvPr id="7" name="TextBox 7"/>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35</a:t>
            </a:r>
          </a:p>
          <a:p>
            <a:pPr algn="l">
              <a:lnSpc>
                <a:spcPts val="2240"/>
              </a:lnSpc>
            </a:pPr>
            <a:endParaRPr lang="en-US" sz="1599" spc="14" dirty="0">
              <a:solidFill>
                <a:srgbClr val="000000"/>
              </a:solidFill>
              <a:latin typeface="Arial"/>
            </a:endParaRPr>
          </a:p>
        </p:txBody>
      </p:sp>
      <p:sp>
        <p:nvSpPr>
          <p:cNvPr id="8" name="TextBox 8"/>
          <p:cNvSpPr txBox="1"/>
          <p:nvPr/>
        </p:nvSpPr>
        <p:spPr>
          <a:xfrm>
            <a:off x="1183399" y="72136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2</a:t>
            </a:r>
          </a:p>
          <a:p>
            <a:pPr>
              <a:lnSpc>
                <a:spcPts val="3359"/>
              </a:lnSpc>
            </a:pPr>
            <a:endParaRPr lang="en-US" sz="2400" dirty="0">
              <a:solidFill>
                <a:srgbClr val="000000"/>
              </a:solidFill>
              <a:latin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205762" y="914400"/>
            <a:ext cx="7490290" cy="1033780"/>
          </a:xfrm>
          <a:prstGeom prst="rect">
            <a:avLst/>
          </a:prstGeom>
        </p:spPr>
        <p:txBody>
          <a:bodyPr lIns="0" tIns="0" rIns="0" bIns="0" rtlCol="0" anchor="t">
            <a:spAutoFit/>
          </a:bodyPr>
          <a:lstStyle/>
          <a:p>
            <a:pPr>
              <a:lnSpc>
                <a:spcPts val="3919"/>
              </a:lnSpc>
            </a:pPr>
            <a:r>
              <a:rPr lang="en-US" sz="2799" dirty="0">
                <a:solidFill>
                  <a:srgbClr val="000000"/>
                </a:solidFill>
                <a:latin typeface="Arial"/>
              </a:rPr>
              <a:t>Take 20 activity 2</a:t>
            </a:r>
          </a:p>
          <a:p>
            <a:pPr>
              <a:lnSpc>
                <a:spcPts val="3919"/>
              </a:lnSpc>
            </a:pPr>
            <a:endParaRPr lang="en-US" sz="2799" dirty="0">
              <a:solidFill>
                <a:srgbClr val="000000"/>
              </a:solidFill>
              <a:latin typeface="Arial"/>
            </a:endParaRPr>
          </a:p>
        </p:txBody>
      </p:sp>
      <p:sp>
        <p:nvSpPr>
          <p:cNvPr id="4" name="TextBox 4"/>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36</a:t>
            </a:r>
          </a:p>
        </p:txBody>
      </p:sp>
      <p:sp>
        <p:nvSpPr>
          <p:cNvPr id="5" name="Freeform 5"/>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6" name="Freeform 6"/>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p:spPr>
        <p:txBody>
          <a:bodyPr/>
          <a:lstStyle/>
          <a:p>
            <a:endParaRPr lang="en-GB" dirty="0"/>
          </a:p>
        </p:txBody>
      </p:sp>
      <p:pic>
        <p:nvPicPr>
          <p:cNvPr id="7" name="Online Media 6" descr="Boys puberty - secondary school age 11+">
            <a:hlinkClick r:id="" action="ppaction://media"/>
            <a:extLst>
              <a:ext uri="{FF2B5EF4-FFF2-40B4-BE49-F238E27FC236}">
                <a16:creationId xmlns:a16="http://schemas.microsoft.com/office/drawing/2014/main" id="{FCCEF3A3-DC2A-E5D4-4964-9A1E046AA2F8}"/>
              </a:ext>
            </a:extLst>
          </p:cNvPr>
          <p:cNvPicPr>
            <a:picLocks noRot="1" noChangeAspect="1"/>
          </p:cNvPicPr>
          <p:nvPr>
            <a:videoFile r:link="rId1"/>
          </p:nvPr>
        </p:nvPicPr>
        <p:blipFill>
          <a:blip r:embed="rId7"/>
          <a:stretch>
            <a:fillRect/>
          </a:stretch>
        </p:blipFill>
        <p:spPr>
          <a:xfrm>
            <a:off x="0" y="-93505"/>
            <a:ext cx="18288000" cy="96235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1064243" y="1128860"/>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Boys and puberty</a:t>
            </a:r>
          </a:p>
        </p:txBody>
      </p:sp>
      <p:grpSp>
        <p:nvGrpSpPr>
          <p:cNvPr id="7" name="Group 7"/>
          <p:cNvGrpSpPr/>
          <p:nvPr/>
        </p:nvGrpSpPr>
        <p:grpSpPr>
          <a:xfrm>
            <a:off x="13269330" y="0"/>
            <a:ext cx="4804989" cy="4804968"/>
            <a:chOff x="0" y="0"/>
            <a:chExt cx="6406652" cy="6406624"/>
          </a:xfrm>
        </p:grpSpPr>
        <p:sp>
          <p:nvSpPr>
            <p:cNvPr id="8" name="Freeform 8"/>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9" name="TextBox 9"/>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37</a:t>
            </a:r>
          </a:p>
          <a:p>
            <a:pPr algn="l">
              <a:lnSpc>
                <a:spcPts val="2240"/>
              </a:lnSpc>
            </a:pPr>
            <a:endParaRPr lang="en-US" sz="1599" dirty="0">
              <a:solidFill>
                <a:srgbClr val="000000"/>
              </a:solidFill>
              <a:latin typeface="Arial"/>
            </a:endParaRPr>
          </a:p>
        </p:txBody>
      </p:sp>
      <p:sp>
        <p:nvSpPr>
          <p:cNvPr id="10" name="TextBox 10"/>
          <p:cNvSpPr txBox="1"/>
          <p:nvPr/>
        </p:nvSpPr>
        <p:spPr>
          <a:xfrm>
            <a:off x="11225590" y="5439901"/>
            <a:ext cx="2581553" cy="2815717"/>
          </a:xfrm>
          <a:prstGeom prst="rect">
            <a:avLst/>
          </a:prstGeom>
        </p:spPr>
        <p:txBody>
          <a:bodyPr lIns="0" tIns="0" rIns="0" bIns="0" rtlCol="0" anchor="t">
            <a:spAutoFit/>
          </a:bodyPr>
          <a:lstStyle/>
          <a:p>
            <a:pPr algn="l">
              <a:lnSpc>
                <a:spcPts val="4408"/>
              </a:lnSpc>
            </a:pPr>
            <a:r>
              <a:rPr lang="en-US" sz="3150" dirty="0">
                <a:solidFill>
                  <a:srgbClr val="1D71B8"/>
                </a:solidFill>
                <a:latin typeface="Arial"/>
              </a:rPr>
              <a:t>growth spurt</a:t>
            </a:r>
            <a:r>
              <a:rPr lang="en-US" sz="3150" dirty="0">
                <a:solidFill>
                  <a:srgbClr val="000000"/>
                </a:solidFill>
                <a:latin typeface="Arial"/>
              </a:rPr>
              <a:t> </a:t>
            </a:r>
          </a:p>
          <a:p>
            <a:pPr algn="l">
              <a:lnSpc>
                <a:spcPts val="4408"/>
              </a:lnSpc>
            </a:pPr>
            <a:r>
              <a:rPr lang="en-US" sz="3150" dirty="0">
                <a:solidFill>
                  <a:srgbClr val="1D71B8"/>
                </a:solidFill>
                <a:latin typeface="Arial"/>
              </a:rPr>
              <a:t>shave</a:t>
            </a:r>
          </a:p>
          <a:p>
            <a:pPr algn="l">
              <a:lnSpc>
                <a:spcPts val="4406"/>
              </a:lnSpc>
            </a:pPr>
            <a:r>
              <a:rPr lang="en-US" sz="3150" dirty="0">
                <a:solidFill>
                  <a:srgbClr val="1D71B8"/>
                </a:solidFill>
                <a:latin typeface="Arial"/>
              </a:rPr>
              <a:t>break</a:t>
            </a:r>
          </a:p>
          <a:p>
            <a:pPr algn="l">
              <a:lnSpc>
                <a:spcPts val="4406"/>
              </a:lnSpc>
            </a:pPr>
            <a:r>
              <a:rPr lang="en-US" sz="3150" dirty="0">
                <a:solidFill>
                  <a:srgbClr val="1D71B8"/>
                </a:solidFill>
                <a:latin typeface="Arial"/>
              </a:rPr>
              <a:t>hair</a:t>
            </a:r>
          </a:p>
          <a:p>
            <a:pPr algn="l">
              <a:lnSpc>
                <a:spcPts val="4408"/>
              </a:lnSpc>
            </a:pPr>
            <a:endParaRPr lang="en-US" sz="3150" dirty="0">
              <a:solidFill>
                <a:srgbClr val="1D71B8"/>
              </a:solidFill>
              <a:latin typeface="Arial"/>
            </a:endParaRPr>
          </a:p>
        </p:txBody>
      </p:sp>
      <p:sp>
        <p:nvSpPr>
          <p:cNvPr id="11" name="TextBox 11"/>
          <p:cNvSpPr txBox="1"/>
          <p:nvPr/>
        </p:nvSpPr>
        <p:spPr>
          <a:xfrm>
            <a:off x="1027415" y="2278659"/>
            <a:ext cx="9436175" cy="7465060"/>
          </a:xfrm>
          <a:prstGeom prst="rect">
            <a:avLst/>
          </a:prstGeom>
        </p:spPr>
        <p:txBody>
          <a:bodyPr lIns="0" tIns="0" rIns="0" bIns="0" rtlCol="0" anchor="t">
            <a:spAutoFit/>
          </a:bodyPr>
          <a:lstStyle/>
          <a:p>
            <a:pPr algn="l">
              <a:lnSpc>
                <a:spcPts val="4480"/>
              </a:lnSpc>
            </a:pPr>
            <a:r>
              <a:rPr lang="en-US" sz="3200" dirty="0">
                <a:solidFill>
                  <a:srgbClr val="000000"/>
                </a:solidFill>
                <a:latin typeface="Arial"/>
              </a:rPr>
              <a:t>Boys usually notice physical signs of puberty a little older than girls. This often begins with a g_____  s___. The t ______ get bigger and the p______ gets longer.   H  _______ grows under arms and boys may notice that they s_______ more. The voice will ______ and have a lower pitch. The main male hormone is t________.</a:t>
            </a:r>
          </a:p>
          <a:p>
            <a:pPr algn="l">
              <a:lnSpc>
                <a:spcPts val="4480"/>
              </a:lnSpc>
            </a:pPr>
            <a:endParaRPr lang="en-US" sz="3200" dirty="0">
              <a:solidFill>
                <a:srgbClr val="000000"/>
              </a:solidFill>
              <a:latin typeface="Arial"/>
            </a:endParaRPr>
          </a:p>
          <a:p>
            <a:pPr algn="l">
              <a:lnSpc>
                <a:spcPts val="4480"/>
              </a:lnSpc>
            </a:pPr>
            <a:r>
              <a:rPr lang="en-US" sz="3200" dirty="0">
                <a:solidFill>
                  <a:srgbClr val="000000"/>
                </a:solidFill>
                <a:latin typeface="Arial"/>
              </a:rPr>
              <a:t>Boys start to reach physical maturity from 15 years old and many will start to s________.  </a:t>
            </a:r>
          </a:p>
          <a:p>
            <a:pPr algn="l">
              <a:lnSpc>
                <a:spcPts val="4479"/>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p:txBody>
      </p:sp>
      <p:sp>
        <p:nvSpPr>
          <p:cNvPr id="12" name="TextBox 12"/>
          <p:cNvSpPr txBox="1"/>
          <p:nvPr/>
        </p:nvSpPr>
        <p:spPr>
          <a:xfrm>
            <a:off x="14567857" y="5439901"/>
            <a:ext cx="2207934" cy="3368304"/>
          </a:xfrm>
          <a:prstGeom prst="rect">
            <a:avLst/>
          </a:prstGeom>
        </p:spPr>
        <p:txBody>
          <a:bodyPr lIns="0" tIns="0" rIns="0" bIns="0" rtlCol="0" anchor="t">
            <a:spAutoFit/>
          </a:bodyPr>
          <a:lstStyle/>
          <a:p>
            <a:pPr algn="l">
              <a:lnSpc>
                <a:spcPts val="4406"/>
              </a:lnSpc>
            </a:pPr>
            <a:r>
              <a:rPr lang="en-US" sz="3150" dirty="0">
                <a:solidFill>
                  <a:srgbClr val="1D71B8"/>
                </a:solidFill>
                <a:latin typeface="Arial"/>
              </a:rPr>
              <a:t>sweat</a:t>
            </a:r>
          </a:p>
          <a:p>
            <a:pPr algn="l">
              <a:lnSpc>
                <a:spcPts val="4406"/>
              </a:lnSpc>
            </a:pPr>
            <a:r>
              <a:rPr lang="en-US" sz="3150" dirty="0">
                <a:solidFill>
                  <a:srgbClr val="1D71B8"/>
                </a:solidFill>
                <a:latin typeface="Arial"/>
                <a:ea typeface="Arial"/>
              </a:rPr>
              <a:t>testosterone</a:t>
            </a:r>
          </a:p>
          <a:p>
            <a:pPr algn="l">
              <a:lnSpc>
                <a:spcPts val="4406"/>
              </a:lnSpc>
            </a:pPr>
            <a:r>
              <a:rPr lang="en-US" sz="3150" dirty="0">
                <a:solidFill>
                  <a:srgbClr val="1D71B8"/>
                </a:solidFill>
                <a:latin typeface="Arial"/>
              </a:rPr>
              <a:t>penis</a:t>
            </a:r>
          </a:p>
          <a:p>
            <a:pPr algn="l">
              <a:lnSpc>
                <a:spcPts val="4406"/>
              </a:lnSpc>
            </a:pPr>
            <a:r>
              <a:rPr lang="en-US" sz="3150" dirty="0">
                <a:solidFill>
                  <a:srgbClr val="1D71B8"/>
                </a:solidFill>
                <a:latin typeface="Arial"/>
              </a:rPr>
              <a:t>testicles</a:t>
            </a:r>
          </a:p>
          <a:p>
            <a:pPr algn="l">
              <a:lnSpc>
                <a:spcPts val="4408"/>
              </a:lnSpc>
            </a:pPr>
            <a:endParaRPr lang="en-US" sz="3150" dirty="0">
              <a:solidFill>
                <a:srgbClr val="1D71B8"/>
              </a:solidFill>
              <a:latin typeface="Arial"/>
            </a:endParaRPr>
          </a:p>
          <a:p>
            <a:pPr algn="l">
              <a:lnSpc>
                <a:spcPts val="4408"/>
              </a:lnSpc>
            </a:pPr>
            <a:endParaRPr lang="en-US" sz="3150" dirty="0">
              <a:solidFill>
                <a:srgbClr val="1D71B8"/>
              </a:solidFill>
              <a:latin typeface="Arial"/>
            </a:endParaRPr>
          </a:p>
        </p:txBody>
      </p:sp>
      <p:sp>
        <p:nvSpPr>
          <p:cNvPr id="13" name="TextBox 13"/>
          <p:cNvSpPr txBox="1"/>
          <p:nvPr/>
        </p:nvSpPr>
        <p:spPr>
          <a:xfrm>
            <a:off x="1028700" y="423561"/>
            <a:ext cx="7490290" cy="1033780"/>
          </a:xfrm>
          <a:prstGeom prst="rect">
            <a:avLst/>
          </a:prstGeom>
        </p:spPr>
        <p:txBody>
          <a:bodyPr lIns="0" tIns="0" rIns="0" bIns="0" rtlCol="0" anchor="t">
            <a:spAutoFit/>
          </a:bodyPr>
          <a:lstStyle/>
          <a:p>
            <a:pPr>
              <a:lnSpc>
                <a:spcPts val="3919"/>
              </a:lnSpc>
            </a:pPr>
            <a:r>
              <a:rPr lang="en-US" sz="2799" dirty="0">
                <a:solidFill>
                  <a:srgbClr val="000000"/>
                </a:solidFill>
                <a:latin typeface="Arial"/>
              </a:rPr>
              <a:t>Take 20 activity 2</a:t>
            </a:r>
          </a:p>
          <a:p>
            <a:pPr>
              <a:lnSpc>
                <a:spcPts val="3919"/>
              </a:lnSpc>
            </a:pPr>
            <a:endParaRPr lang="en-US" sz="2799" dirty="0">
              <a:solidFill>
                <a:srgbClr val="000000"/>
              </a:solidFill>
              <a:latin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6" name="TextBox 6"/>
          <p:cNvSpPr txBox="1"/>
          <p:nvPr/>
        </p:nvSpPr>
        <p:spPr>
          <a:xfrm>
            <a:off x="764356" y="982205"/>
            <a:ext cx="16583059" cy="916305"/>
          </a:xfrm>
          <a:prstGeom prst="rect">
            <a:avLst/>
          </a:prstGeom>
        </p:spPr>
        <p:txBody>
          <a:bodyPr lIns="0" tIns="0" rIns="0" bIns="0" rtlCol="0" anchor="t">
            <a:spAutoFit/>
          </a:bodyPr>
          <a:lstStyle/>
          <a:p>
            <a:pPr algn="l">
              <a:lnSpc>
                <a:spcPts val="6719"/>
              </a:lnSpc>
            </a:pPr>
            <a:r>
              <a:rPr lang="en-US" sz="4800" dirty="0">
                <a:solidFill>
                  <a:srgbClr val="1D71B8"/>
                </a:solidFill>
                <a:latin typeface="Arial"/>
              </a:rPr>
              <a:t>Boys and puberty</a:t>
            </a:r>
          </a:p>
        </p:txBody>
      </p:sp>
      <p:grpSp>
        <p:nvGrpSpPr>
          <p:cNvPr id="7" name="Group 7"/>
          <p:cNvGrpSpPr/>
          <p:nvPr/>
        </p:nvGrpSpPr>
        <p:grpSpPr>
          <a:xfrm>
            <a:off x="13269330" y="0"/>
            <a:ext cx="4804989" cy="4804968"/>
            <a:chOff x="0" y="0"/>
            <a:chExt cx="6406652" cy="6406624"/>
          </a:xfrm>
        </p:grpSpPr>
        <p:sp>
          <p:nvSpPr>
            <p:cNvPr id="8" name="Freeform 8"/>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9" name="TextBox 9"/>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38</a:t>
            </a:r>
          </a:p>
          <a:p>
            <a:pPr algn="l">
              <a:lnSpc>
                <a:spcPts val="2240"/>
              </a:lnSpc>
            </a:pPr>
            <a:endParaRPr lang="en-US" sz="1599" dirty="0">
              <a:solidFill>
                <a:srgbClr val="000000"/>
              </a:solidFill>
              <a:latin typeface="Arial"/>
            </a:endParaRPr>
          </a:p>
        </p:txBody>
      </p:sp>
      <p:sp>
        <p:nvSpPr>
          <p:cNvPr id="10" name="TextBox 10"/>
          <p:cNvSpPr txBox="1"/>
          <p:nvPr/>
        </p:nvSpPr>
        <p:spPr>
          <a:xfrm>
            <a:off x="764356" y="2232380"/>
            <a:ext cx="9905801" cy="6903085"/>
          </a:xfrm>
          <a:prstGeom prst="rect">
            <a:avLst/>
          </a:prstGeom>
        </p:spPr>
        <p:txBody>
          <a:bodyPr lIns="0" tIns="0" rIns="0" bIns="0" rtlCol="0" anchor="t">
            <a:spAutoFit/>
          </a:bodyPr>
          <a:lstStyle/>
          <a:p>
            <a:pPr algn="l">
              <a:lnSpc>
                <a:spcPts val="4480"/>
              </a:lnSpc>
            </a:pPr>
            <a:r>
              <a:rPr lang="en-US" sz="3200" dirty="0">
                <a:solidFill>
                  <a:srgbClr val="000000"/>
                </a:solidFill>
                <a:latin typeface="Arial"/>
              </a:rPr>
              <a:t>During puberty it is normal to have an unexpected e__________ . W____ d______</a:t>
            </a:r>
          </a:p>
          <a:p>
            <a:pPr algn="l">
              <a:lnSpc>
                <a:spcPts val="4480"/>
              </a:lnSpc>
            </a:pPr>
            <a:r>
              <a:rPr lang="en-US" sz="3200" dirty="0">
                <a:solidFill>
                  <a:srgbClr val="000000"/>
                </a:solidFill>
                <a:latin typeface="Arial"/>
              </a:rPr>
              <a:t>are common where boys e___________ s___________</a:t>
            </a:r>
          </a:p>
          <a:p>
            <a:pPr algn="l">
              <a:lnSpc>
                <a:spcPts val="4480"/>
              </a:lnSpc>
            </a:pPr>
            <a:r>
              <a:rPr lang="en-US" sz="3200" dirty="0">
                <a:solidFill>
                  <a:srgbClr val="000000"/>
                </a:solidFill>
                <a:latin typeface="Arial"/>
              </a:rPr>
              <a:t>when sleeping. These are all normal experiences of growing up.</a:t>
            </a:r>
          </a:p>
          <a:p>
            <a:pPr algn="l">
              <a:lnSpc>
                <a:spcPts val="4480"/>
              </a:lnSpc>
            </a:pPr>
            <a:endParaRPr lang="en-US" sz="3200" dirty="0">
              <a:solidFill>
                <a:srgbClr val="000000"/>
              </a:solidFill>
              <a:latin typeface="Arial"/>
            </a:endParaRPr>
          </a:p>
          <a:p>
            <a:pPr algn="l">
              <a:lnSpc>
                <a:spcPts val="4480"/>
              </a:lnSpc>
            </a:pPr>
            <a:r>
              <a:rPr lang="en-US" sz="3200" dirty="0">
                <a:solidFill>
                  <a:srgbClr val="000000"/>
                </a:solidFill>
                <a:latin typeface="Arial"/>
              </a:rPr>
              <a:t>By 18 most boys have completed puberty and reached full height, but m___________ continue to develop.</a:t>
            </a:r>
          </a:p>
          <a:p>
            <a:pPr algn="l">
              <a:lnSpc>
                <a:spcPts val="4479"/>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a:p>
            <a:pPr algn="l">
              <a:lnSpc>
                <a:spcPts val="5040"/>
              </a:lnSpc>
            </a:pPr>
            <a:endParaRPr lang="en-US" sz="3200" dirty="0">
              <a:solidFill>
                <a:srgbClr val="000000"/>
              </a:solidFill>
              <a:latin typeface="Arial"/>
            </a:endParaRPr>
          </a:p>
        </p:txBody>
      </p:sp>
      <p:sp>
        <p:nvSpPr>
          <p:cNvPr id="11" name="TextBox 11"/>
          <p:cNvSpPr txBox="1"/>
          <p:nvPr/>
        </p:nvSpPr>
        <p:spPr>
          <a:xfrm>
            <a:off x="12346229" y="5622010"/>
            <a:ext cx="5001186" cy="4538613"/>
          </a:xfrm>
          <a:prstGeom prst="rect">
            <a:avLst/>
          </a:prstGeom>
        </p:spPr>
        <p:txBody>
          <a:bodyPr lIns="0" tIns="0" rIns="0" bIns="0" rtlCol="0" anchor="t">
            <a:spAutoFit/>
          </a:bodyPr>
          <a:lstStyle/>
          <a:p>
            <a:pPr algn="ctr">
              <a:lnSpc>
                <a:spcPts val="4476"/>
              </a:lnSpc>
              <a:spcBef>
                <a:spcPct val="0"/>
              </a:spcBef>
            </a:pPr>
            <a:r>
              <a:rPr lang="en-US" sz="3200" dirty="0">
                <a:solidFill>
                  <a:srgbClr val="1D71B8"/>
                </a:solidFill>
                <a:latin typeface="Arial"/>
              </a:rPr>
              <a:t>scrotum</a:t>
            </a:r>
          </a:p>
          <a:p>
            <a:pPr algn="ctr">
              <a:lnSpc>
                <a:spcPts val="4476"/>
              </a:lnSpc>
              <a:spcBef>
                <a:spcPct val="0"/>
              </a:spcBef>
            </a:pPr>
            <a:r>
              <a:rPr lang="en-US" sz="3200" dirty="0">
                <a:solidFill>
                  <a:srgbClr val="1D71B8"/>
                </a:solidFill>
                <a:latin typeface="Arial"/>
              </a:rPr>
              <a:t>muscles</a:t>
            </a:r>
          </a:p>
          <a:p>
            <a:pPr algn="ctr">
              <a:lnSpc>
                <a:spcPts val="4476"/>
              </a:lnSpc>
              <a:spcBef>
                <a:spcPct val="0"/>
              </a:spcBef>
            </a:pPr>
            <a:r>
              <a:rPr lang="en-US" sz="3200" dirty="0">
                <a:solidFill>
                  <a:srgbClr val="1D71B8"/>
                </a:solidFill>
                <a:latin typeface="Arial"/>
              </a:rPr>
              <a:t>semen</a:t>
            </a:r>
          </a:p>
          <a:p>
            <a:pPr algn="ctr">
              <a:lnSpc>
                <a:spcPts val="4476"/>
              </a:lnSpc>
              <a:spcBef>
                <a:spcPct val="0"/>
              </a:spcBef>
            </a:pPr>
            <a:r>
              <a:rPr lang="en-US" sz="3200" dirty="0">
                <a:solidFill>
                  <a:srgbClr val="1D71B8"/>
                </a:solidFill>
                <a:latin typeface="Arial"/>
              </a:rPr>
              <a:t>erection</a:t>
            </a:r>
          </a:p>
          <a:p>
            <a:pPr algn="ctr">
              <a:lnSpc>
                <a:spcPts val="4476"/>
              </a:lnSpc>
              <a:spcBef>
                <a:spcPct val="0"/>
              </a:spcBef>
            </a:pPr>
            <a:r>
              <a:rPr lang="en-US" sz="3200" dirty="0">
                <a:solidFill>
                  <a:srgbClr val="1D71B8"/>
                </a:solidFill>
                <a:latin typeface="Arial"/>
              </a:rPr>
              <a:t>wet dreams</a:t>
            </a:r>
          </a:p>
          <a:p>
            <a:pPr algn="ctr">
              <a:lnSpc>
                <a:spcPts val="4476"/>
              </a:lnSpc>
              <a:spcBef>
                <a:spcPct val="0"/>
              </a:spcBef>
            </a:pPr>
            <a:r>
              <a:rPr lang="en-US" sz="3200" dirty="0">
                <a:solidFill>
                  <a:srgbClr val="1D71B8"/>
                </a:solidFill>
                <a:latin typeface="Arial"/>
              </a:rPr>
              <a:t>ejaculate</a:t>
            </a:r>
          </a:p>
          <a:p>
            <a:pPr algn="ctr">
              <a:lnSpc>
                <a:spcPts val="4476"/>
              </a:lnSpc>
              <a:spcBef>
                <a:spcPct val="0"/>
              </a:spcBef>
            </a:pPr>
            <a:endParaRPr lang="en-US" sz="3200" dirty="0">
              <a:solidFill>
                <a:srgbClr val="1D71B8"/>
              </a:solidFill>
              <a:latin typeface="Arial"/>
            </a:endParaRPr>
          </a:p>
          <a:p>
            <a:pPr algn="ctr">
              <a:lnSpc>
                <a:spcPts val="4478"/>
              </a:lnSpc>
              <a:spcBef>
                <a:spcPct val="0"/>
              </a:spcBef>
            </a:pPr>
            <a:endParaRPr lang="en-US" sz="3200" dirty="0">
              <a:solidFill>
                <a:srgbClr val="1D71B8"/>
              </a:solidFill>
              <a:latin typeface="Arial"/>
            </a:endParaRPr>
          </a:p>
        </p:txBody>
      </p:sp>
      <p:sp>
        <p:nvSpPr>
          <p:cNvPr id="12" name="TextBox 12"/>
          <p:cNvSpPr txBox="1"/>
          <p:nvPr/>
        </p:nvSpPr>
        <p:spPr>
          <a:xfrm>
            <a:off x="764356" y="261620"/>
            <a:ext cx="7490290" cy="872490"/>
          </a:xfrm>
          <a:prstGeom prst="rect">
            <a:avLst/>
          </a:prstGeom>
        </p:spPr>
        <p:txBody>
          <a:bodyPr lIns="0" tIns="0" rIns="0" bIns="0" rtlCol="0" anchor="t">
            <a:spAutoFit/>
          </a:bodyPr>
          <a:lstStyle/>
          <a:p>
            <a:pPr>
              <a:lnSpc>
                <a:spcPts val="3359"/>
              </a:lnSpc>
            </a:pPr>
            <a:r>
              <a:rPr lang="en-US" sz="2400" dirty="0">
                <a:solidFill>
                  <a:srgbClr val="000000"/>
                </a:solidFill>
                <a:latin typeface="Arial"/>
              </a:rPr>
              <a:t>Take 20 activity 2</a:t>
            </a:r>
          </a:p>
          <a:p>
            <a:pPr>
              <a:lnSpc>
                <a:spcPts val="3359"/>
              </a:lnSpc>
            </a:pPr>
            <a:endParaRPr lang="en-US" sz="2400" dirty="0">
              <a:solidFill>
                <a:srgbClr val="000000"/>
              </a:solidFill>
              <a:latin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grpSp>
        <p:nvGrpSpPr>
          <p:cNvPr id="4" name="Group 4"/>
          <p:cNvGrpSpPr/>
          <p:nvPr/>
        </p:nvGrpSpPr>
        <p:grpSpPr>
          <a:xfrm>
            <a:off x="13190958" y="3344820"/>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500816" y="1445968"/>
            <a:ext cx="11950574" cy="7910195"/>
          </a:xfrm>
          <a:prstGeom prst="rect">
            <a:avLst/>
          </a:prstGeom>
        </p:spPr>
        <p:txBody>
          <a:bodyPr lIns="0" tIns="0" rIns="0" bIns="0" rtlCol="0" anchor="t">
            <a:spAutoFit/>
          </a:bodyPr>
          <a:lstStyle/>
          <a:p>
            <a:pPr marL="731521" lvl="2" indent="-243840" algn="l">
              <a:lnSpc>
                <a:spcPts val="4480"/>
              </a:lnSpc>
              <a:buFont typeface="Arial"/>
              <a:buChar char="⚬"/>
            </a:pPr>
            <a:r>
              <a:rPr lang="en-US" sz="3200" dirty="0">
                <a:solidFill>
                  <a:srgbClr val="040606"/>
                </a:solidFill>
                <a:latin typeface="Arial"/>
              </a:rPr>
              <a:t>The first sign of puberty in girls can be breast development, but it's different for everyone. Puberty can start anywhere between 9 and 15 or even later.</a:t>
            </a:r>
          </a:p>
          <a:p>
            <a:pPr marL="731521" lvl="2" indent="-243840" algn="l">
              <a:lnSpc>
                <a:spcPts val="4480"/>
              </a:lnSpc>
            </a:pPr>
            <a:endParaRPr lang="en-US" sz="3200" dirty="0">
              <a:solidFill>
                <a:srgbClr val="040606"/>
              </a:solidFill>
              <a:latin typeface="Arial"/>
            </a:endParaRPr>
          </a:p>
          <a:p>
            <a:pPr marL="731521" lvl="2" indent="-243840" algn="l">
              <a:lnSpc>
                <a:spcPts val="4480"/>
              </a:lnSpc>
              <a:buFont typeface="Arial"/>
              <a:buChar char="⚬"/>
            </a:pPr>
            <a:r>
              <a:rPr lang="en-US" sz="3200" dirty="0">
                <a:solidFill>
                  <a:srgbClr val="040606"/>
                </a:solidFill>
                <a:latin typeface="Arial"/>
              </a:rPr>
              <a:t>It's normal for breast buds (developing breast tissue) to be a little tender or for one breast to start to develop several months before the other one.</a:t>
            </a:r>
          </a:p>
          <a:p>
            <a:pPr marL="731521" lvl="2" indent="-243840" algn="l">
              <a:lnSpc>
                <a:spcPts val="4480"/>
              </a:lnSpc>
            </a:pPr>
            <a:endParaRPr lang="en-US" sz="3200" dirty="0">
              <a:solidFill>
                <a:srgbClr val="040606"/>
              </a:solidFill>
              <a:latin typeface="Arial"/>
            </a:endParaRPr>
          </a:p>
          <a:p>
            <a:pPr marL="731521" lvl="2" indent="-243840" algn="l">
              <a:lnSpc>
                <a:spcPts val="4480"/>
              </a:lnSpc>
              <a:buFont typeface="Arial"/>
              <a:buChar char="⚬"/>
            </a:pPr>
            <a:r>
              <a:rPr lang="en-US" sz="3200" dirty="0">
                <a:solidFill>
                  <a:srgbClr val="040606"/>
                </a:solidFill>
                <a:latin typeface="Arial"/>
              </a:rPr>
              <a:t>There is no 'right time' for periods to start and it can take the body a while to get into a regular cycle.</a:t>
            </a:r>
          </a:p>
          <a:p>
            <a:pPr marL="731521" lvl="2" indent="-243840" algn="l">
              <a:lnSpc>
                <a:spcPts val="4480"/>
              </a:lnSpc>
            </a:pPr>
            <a:endParaRPr lang="en-US" sz="3200" dirty="0">
              <a:solidFill>
                <a:srgbClr val="040606"/>
              </a:solidFill>
              <a:latin typeface="Arial"/>
            </a:endParaRPr>
          </a:p>
          <a:p>
            <a:pPr marL="731520" lvl="2" indent="-243840" algn="l">
              <a:lnSpc>
                <a:spcPts val="4480"/>
              </a:lnSpc>
              <a:buFont typeface="Arial"/>
              <a:buChar char="⚬"/>
            </a:pPr>
            <a:r>
              <a:rPr lang="en-US" sz="3200" dirty="0">
                <a:solidFill>
                  <a:srgbClr val="040606"/>
                </a:solidFill>
                <a:latin typeface="Arial"/>
              </a:rPr>
              <a:t>There will also be some outside changes to your vulva as this starts to mature. There is no particular way a woman's vulva looks. It's individual.</a:t>
            </a:r>
          </a:p>
        </p:txBody>
      </p:sp>
      <p:sp>
        <p:nvSpPr>
          <p:cNvPr id="7" name="TextBox 7"/>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39</a:t>
            </a:r>
          </a:p>
          <a:p>
            <a:pPr algn="l">
              <a:lnSpc>
                <a:spcPts val="2240"/>
              </a:lnSpc>
            </a:pPr>
            <a:endParaRPr lang="en-US" sz="1599" dirty="0">
              <a:solidFill>
                <a:srgbClr val="000000"/>
              </a:solidFill>
              <a:latin typeface="Arial"/>
            </a:endParaRPr>
          </a:p>
        </p:txBody>
      </p:sp>
      <p:sp>
        <p:nvSpPr>
          <p:cNvPr id="8" name="TextBox 8"/>
          <p:cNvSpPr txBox="1"/>
          <p:nvPr/>
        </p:nvSpPr>
        <p:spPr>
          <a:xfrm>
            <a:off x="1064243" y="396313"/>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girls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984666" y="2741015"/>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a:stretch>
                <a:fillRect/>
              </a:stretch>
            </a:blipFill>
          </p:spPr>
          <p:txBody>
            <a:bodyPr/>
            <a:lstStyle/>
            <a:p>
              <a:endParaRPr lang="en-GB" dirty="0"/>
            </a:p>
          </p:txBody>
        </p:sp>
      </p:gr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40</a:t>
            </a:r>
          </a:p>
          <a:p>
            <a:pPr algn="l">
              <a:lnSpc>
                <a:spcPts val="2240"/>
              </a:lnSpc>
            </a:pPr>
            <a:endParaRPr lang="en-US" sz="1599" dirty="0">
              <a:solidFill>
                <a:srgbClr val="000000"/>
              </a:solidFill>
              <a:latin typeface="Arial"/>
            </a:endParaRPr>
          </a:p>
        </p:txBody>
      </p:sp>
      <p:sp>
        <p:nvSpPr>
          <p:cNvPr id="7" name="TextBox 7"/>
          <p:cNvSpPr txBox="1"/>
          <p:nvPr/>
        </p:nvSpPr>
        <p:spPr>
          <a:xfrm>
            <a:off x="642077" y="1480100"/>
            <a:ext cx="11668052" cy="7348220"/>
          </a:xfrm>
          <a:prstGeom prst="rect">
            <a:avLst/>
          </a:prstGeom>
        </p:spPr>
        <p:txBody>
          <a:bodyPr lIns="0" tIns="0" rIns="0" bIns="0" rtlCol="0" anchor="t">
            <a:spAutoFit/>
          </a:bodyPr>
          <a:lstStyle/>
          <a:p>
            <a:pPr marL="731521" lvl="2" indent="-243840" algn="l">
              <a:lnSpc>
                <a:spcPts val="4480"/>
              </a:lnSpc>
              <a:buFont typeface="Arial"/>
              <a:buChar char="⚬"/>
            </a:pPr>
            <a:r>
              <a:rPr lang="en-US" sz="3200" dirty="0">
                <a:solidFill>
                  <a:srgbClr val="040606"/>
                </a:solidFill>
                <a:latin typeface="Arial"/>
              </a:rPr>
              <a:t>Girls may also get vaginal discharge- a white or clear fluid from the vagina. This isn't a period and is totally normal. </a:t>
            </a:r>
          </a:p>
          <a:p>
            <a:pPr marL="731521" lvl="2" indent="-243840" algn="l">
              <a:lnSpc>
                <a:spcPts val="4480"/>
              </a:lnSpc>
            </a:pPr>
            <a:endParaRPr lang="en-US" sz="3200" dirty="0">
              <a:solidFill>
                <a:srgbClr val="040606"/>
              </a:solidFill>
              <a:latin typeface="Arial"/>
            </a:endParaRPr>
          </a:p>
          <a:p>
            <a:pPr marL="731521" lvl="2" indent="-243840" algn="l">
              <a:lnSpc>
                <a:spcPts val="4480"/>
              </a:lnSpc>
              <a:buFont typeface="Arial"/>
              <a:buChar char="⚬"/>
            </a:pPr>
            <a:r>
              <a:rPr lang="en-US" sz="3200" dirty="0">
                <a:solidFill>
                  <a:srgbClr val="040606"/>
                </a:solidFill>
                <a:latin typeface="Arial"/>
              </a:rPr>
              <a:t>Pubic hair is also likely to develop around the vulva. Over time it might become thicker.</a:t>
            </a:r>
          </a:p>
          <a:p>
            <a:pPr marL="731521" lvl="2" indent="-243840" algn="l">
              <a:lnSpc>
                <a:spcPts val="4480"/>
              </a:lnSpc>
            </a:pPr>
            <a:endParaRPr lang="en-US" sz="3200" dirty="0">
              <a:solidFill>
                <a:srgbClr val="040606"/>
              </a:solidFill>
              <a:latin typeface="Arial"/>
            </a:endParaRPr>
          </a:p>
          <a:p>
            <a:pPr marL="731521" lvl="2" indent="-243840" algn="l">
              <a:lnSpc>
                <a:spcPts val="4480"/>
              </a:lnSpc>
              <a:buFont typeface="Arial"/>
              <a:buChar char="⚬"/>
            </a:pPr>
            <a:r>
              <a:rPr lang="en-US" sz="3200" dirty="0">
                <a:solidFill>
                  <a:srgbClr val="040606"/>
                </a:solidFill>
                <a:latin typeface="Arial"/>
              </a:rPr>
              <a:t>Hips widen and some girls naturally put on weight during puberty. It's important not to worry about body shape as everyone is unique.</a:t>
            </a:r>
          </a:p>
          <a:p>
            <a:pPr marL="731521" lvl="2" indent="-243840" algn="l">
              <a:lnSpc>
                <a:spcPts val="4480"/>
              </a:lnSpc>
            </a:pPr>
            <a:endParaRPr lang="en-US" sz="3200" dirty="0">
              <a:solidFill>
                <a:srgbClr val="040606"/>
              </a:solidFill>
              <a:latin typeface="Arial"/>
            </a:endParaRPr>
          </a:p>
          <a:p>
            <a:pPr marL="731521" lvl="2" indent="-243840" algn="l">
              <a:lnSpc>
                <a:spcPts val="4480"/>
              </a:lnSpc>
              <a:buFont typeface="Arial"/>
              <a:buChar char="⚬"/>
            </a:pPr>
            <a:r>
              <a:rPr lang="en-US" sz="3200" dirty="0">
                <a:solidFill>
                  <a:srgbClr val="040606"/>
                </a:solidFill>
                <a:latin typeface="Arial"/>
              </a:rPr>
              <a:t>In general girls start and finish puberty earlier than boys and this can be from mid to late teens.</a:t>
            </a:r>
          </a:p>
          <a:p>
            <a:pPr marL="731521" lvl="2" indent="-243840" algn="l">
              <a:lnSpc>
                <a:spcPts val="4480"/>
              </a:lnSpc>
            </a:pPr>
            <a:endParaRPr lang="en-US" sz="3200" dirty="0">
              <a:solidFill>
                <a:srgbClr val="040606"/>
              </a:solidFill>
              <a:latin typeface="Arial"/>
            </a:endParaRPr>
          </a:p>
        </p:txBody>
      </p:sp>
      <p:sp>
        <p:nvSpPr>
          <p:cNvPr id="8" name="TextBox 8"/>
          <p:cNvSpPr txBox="1"/>
          <p:nvPr/>
        </p:nvSpPr>
        <p:spPr>
          <a:xfrm>
            <a:off x="1064243" y="316686"/>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girls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984666" y="2741015"/>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41</a:t>
            </a:r>
          </a:p>
          <a:p>
            <a:pPr algn="l">
              <a:lnSpc>
                <a:spcPts val="2240"/>
              </a:lnSpc>
            </a:pPr>
            <a:endParaRPr lang="en-US" sz="1599" dirty="0">
              <a:solidFill>
                <a:srgbClr val="000000"/>
              </a:solidFill>
              <a:latin typeface="Arial"/>
            </a:endParaRPr>
          </a:p>
        </p:txBody>
      </p:sp>
      <p:sp>
        <p:nvSpPr>
          <p:cNvPr id="7" name="TextBox 7"/>
          <p:cNvSpPr txBox="1"/>
          <p:nvPr/>
        </p:nvSpPr>
        <p:spPr>
          <a:xfrm>
            <a:off x="642077" y="1461050"/>
            <a:ext cx="12071655" cy="7709535"/>
          </a:xfrm>
          <a:prstGeom prst="rect">
            <a:avLst/>
          </a:prstGeom>
        </p:spPr>
        <p:txBody>
          <a:bodyPr lIns="0" tIns="0" rIns="0" bIns="0" rtlCol="0" anchor="t">
            <a:spAutoFit/>
          </a:bodyPr>
          <a:lstStyle/>
          <a:p>
            <a:pPr marL="822959" lvl="2" indent="-274320" algn="l">
              <a:lnSpc>
                <a:spcPts val="5039"/>
              </a:lnSpc>
              <a:buFont typeface="Arial"/>
              <a:buChar char="⚬"/>
            </a:pPr>
            <a:r>
              <a:rPr lang="en-US" sz="3599" dirty="0">
                <a:solidFill>
                  <a:srgbClr val="040606"/>
                </a:solidFill>
                <a:latin typeface="Arial"/>
              </a:rPr>
              <a:t>Surprisingly, facial hair can develop in everyone during puberty although for boys this is much more obvious. </a:t>
            </a:r>
          </a:p>
          <a:p>
            <a:pPr marL="822959" lvl="2" indent="-274320" algn="l">
              <a:lnSpc>
                <a:spcPts val="5039"/>
              </a:lnSpc>
            </a:pPr>
            <a:endParaRPr lang="en-US" sz="3599" dirty="0">
              <a:solidFill>
                <a:srgbClr val="040606"/>
              </a:solidFill>
              <a:latin typeface="Arial"/>
            </a:endParaRPr>
          </a:p>
          <a:p>
            <a:pPr marL="822959" lvl="2" indent="-274320" algn="l">
              <a:lnSpc>
                <a:spcPts val="5039"/>
              </a:lnSpc>
              <a:buFont typeface="Arial"/>
              <a:buChar char="⚬"/>
            </a:pPr>
            <a:r>
              <a:rPr lang="en-US" sz="3599" dirty="0">
                <a:solidFill>
                  <a:srgbClr val="040606"/>
                </a:solidFill>
                <a:latin typeface="Arial"/>
              </a:rPr>
              <a:t>Most girls grow hair under their arms and start sweating more during and after puberty. Extra hair also grows on the arms and legs of some girls and again this is perfectly normal.</a:t>
            </a:r>
          </a:p>
          <a:p>
            <a:pPr marL="822959" lvl="2" indent="-274320" algn="l">
              <a:lnSpc>
                <a:spcPts val="5039"/>
              </a:lnSpc>
            </a:pPr>
            <a:endParaRPr lang="en-US" sz="3599" dirty="0">
              <a:solidFill>
                <a:srgbClr val="040606"/>
              </a:solidFill>
              <a:latin typeface="Arial"/>
            </a:endParaRPr>
          </a:p>
          <a:p>
            <a:pPr marL="822958" lvl="2" indent="-274319" algn="l">
              <a:lnSpc>
                <a:spcPts val="5039"/>
              </a:lnSpc>
              <a:buFont typeface="Arial"/>
              <a:buChar char="⚬"/>
            </a:pPr>
            <a:r>
              <a:rPr lang="en-US" sz="3599" dirty="0">
                <a:solidFill>
                  <a:srgbClr val="040606"/>
                </a:solidFill>
                <a:latin typeface="Arial"/>
              </a:rPr>
              <a:t>Many girls and boys find that they get some spots and greasy hair during puberty. This is quite common and there are lots of gentle treatments for spots.</a:t>
            </a:r>
          </a:p>
          <a:p>
            <a:pPr marL="822959" lvl="2" indent="-274320" algn="l">
              <a:lnSpc>
                <a:spcPts val="5039"/>
              </a:lnSpc>
            </a:pPr>
            <a:endParaRPr lang="en-US" sz="3599" dirty="0">
              <a:solidFill>
                <a:srgbClr val="040606"/>
              </a:solidFill>
              <a:latin typeface="Arial"/>
            </a:endParaRPr>
          </a:p>
        </p:txBody>
      </p:sp>
      <p:sp>
        <p:nvSpPr>
          <p:cNvPr id="8" name="TextBox 8"/>
          <p:cNvSpPr txBox="1"/>
          <p:nvPr/>
        </p:nvSpPr>
        <p:spPr>
          <a:xfrm>
            <a:off x="764356" y="294323"/>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girls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984666" y="2741015"/>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783338" y="1301115"/>
            <a:ext cx="11385530" cy="8985885"/>
          </a:xfrm>
          <a:prstGeom prst="rect">
            <a:avLst/>
          </a:prstGeom>
        </p:spPr>
        <p:txBody>
          <a:bodyPr lIns="0" tIns="0" rIns="0" bIns="0" rtlCol="0" anchor="t">
            <a:spAutoFit/>
          </a:bodyPr>
          <a:lstStyle/>
          <a:p>
            <a:pPr marL="822959" lvl="2" indent="-274320" algn="l">
              <a:lnSpc>
                <a:spcPts val="5039"/>
              </a:lnSpc>
              <a:buFont typeface="Arial"/>
              <a:buChar char="⚬"/>
            </a:pPr>
            <a:r>
              <a:rPr lang="en-US" sz="3599" dirty="0">
                <a:solidFill>
                  <a:srgbClr val="040606"/>
                </a:solidFill>
                <a:latin typeface="Arial"/>
              </a:rPr>
              <a:t>Just like  boys, girls will also experience a growth spurt. </a:t>
            </a:r>
          </a:p>
          <a:p>
            <a:pPr marL="822959" lvl="2" indent="-274320" algn="l">
              <a:lnSpc>
                <a:spcPts val="5039"/>
              </a:lnSpc>
            </a:pPr>
            <a:endParaRPr lang="en-US" sz="3599" dirty="0">
              <a:solidFill>
                <a:srgbClr val="040606"/>
              </a:solidFill>
              <a:latin typeface="Arial"/>
            </a:endParaRPr>
          </a:p>
          <a:p>
            <a:pPr marL="822959" lvl="2" indent="-274320" algn="l">
              <a:lnSpc>
                <a:spcPts val="5039"/>
              </a:lnSpc>
              <a:buFont typeface="Arial"/>
              <a:buChar char="⚬"/>
            </a:pPr>
            <a:r>
              <a:rPr lang="en-US" sz="3599" dirty="0">
                <a:solidFill>
                  <a:srgbClr val="040606"/>
                </a:solidFill>
                <a:latin typeface="Arial"/>
              </a:rPr>
              <a:t>Puberty tends to start at an earlier age in girls so they may be taller initially but most boys will catch up with many continuing to grow taller than girls in general.</a:t>
            </a:r>
          </a:p>
          <a:p>
            <a:pPr marL="822959" lvl="2" indent="-274320" algn="l">
              <a:lnSpc>
                <a:spcPts val="5039"/>
              </a:lnSpc>
            </a:pPr>
            <a:endParaRPr lang="en-US" sz="3599" dirty="0">
              <a:solidFill>
                <a:srgbClr val="040606"/>
              </a:solidFill>
              <a:latin typeface="Arial"/>
            </a:endParaRPr>
          </a:p>
          <a:p>
            <a:pPr marL="822959" lvl="2" indent="-274320" algn="l">
              <a:lnSpc>
                <a:spcPts val="5039"/>
              </a:lnSpc>
              <a:buFont typeface="Arial"/>
              <a:buChar char="⚬"/>
            </a:pPr>
            <a:r>
              <a:rPr lang="en-US" sz="3599" dirty="0">
                <a:solidFill>
                  <a:srgbClr val="040606"/>
                </a:solidFill>
                <a:latin typeface="Arial"/>
              </a:rPr>
              <a:t>Masturbation is where someone explores and touches their private parts for pleasure. It's a perfectly natural and private thing for both boys and girls to do.</a:t>
            </a:r>
          </a:p>
          <a:p>
            <a:pPr marL="822959" lvl="2" indent="-274320" algn="l">
              <a:lnSpc>
                <a:spcPts val="5039"/>
              </a:lnSpc>
            </a:pPr>
            <a:endParaRPr lang="en-US" sz="3599" dirty="0">
              <a:solidFill>
                <a:srgbClr val="040606"/>
              </a:solidFill>
              <a:latin typeface="Arial"/>
            </a:endParaRPr>
          </a:p>
          <a:p>
            <a:pPr marL="822959" lvl="2" indent="-274320" algn="l">
              <a:lnSpc>
                <a:spcPts val="5039"/>
              </a:lnSpc>
            </a:pPr>
            <a:endParaRPr lang="en-US" sz="3599" dirty="0">
              <a:solidFill>
                <a:srgbClr val="040606"/>
              </a:solidFill>
              <a:latin typeface="Arial"/>
            </a:endParaRPr>
          </a:p>
        </p:txBody>
      </p:sp>
      <p:sp>
        <p:nvSpPr>
          <p:cNvPr id="7" name="TextBox 7"/>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42</a:t>
            </a:r>
          </a:p>
          <a:p>
            <a:pPr algn="l">
              <a:lnSpc>
                <a:spcPts val="2240"/>
              </a:lnSpc>
            </a:pPr>
            <a:endParaRPr lang="en-US" sz="1599" dirty="0">
              <a:solidFill>
                <a:srgbClr val="000000"/>
              </a:solidFill>
              <a:latin typeface="Arial"/>
            </a:endParaRPr>
          </a:p>
        </p:txBody>
      </p:sp>
      <p:sp>
        <p:nvSpPr>
          <p:cNvPr id="8" name="TextBox 8"/>
          <p:cNvSpPr txBox="1"/>
          <p:nvPr/>
        </p:nvSpPr>
        <p:spPr>
          <a:xfrm>
            <a:off x="764356" y="294323"/>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girls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Freeform 5"/>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6" name="TextBox 6"/>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dirty="0">
                <a:solidFill>
                  <a:srgbClr val="000000"/>
                </a:solidFill>
                <a:latin typeface="Arial"/>
              </a:rPr>
              <a:t>Physical changes at puberty / Ages 11-12 years/Slide 43</a:t>
            </a:r>
          </a:p>
          <a:p>
            <a:pPr algn="l">
              <a:lnSpc>
                <a:spcPts val="2240"/>
              </a:lnSpc>
            </a:pPr>
            <a:endParaRPr lang="en-US" sz="1599" dirty="0">
              <a:solidFill>
                <a:srgbClr val="000000"/>
              </a:solidFill>
              <a:latin typeface="Arial"/>
            </a:endParaRPr>
          </a:p>
        </p:txBody>
      </p:sp>
      <p:sp>
        <p:nvSpPr>
          <p:cNvPr id="7" name="TextBox 7"/>
          <p:cNvSpPr txBox="1"/>
          <p:nvPr/>
        </p:nvSpPr>
        <p:spPr>
          <a:xfrm>
            <a:off x="852471" y="838200"/>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Advice about starting periods</a:t>
            </a:r>
          </a:p>
        </p:txBody>
      </p:sp>
      <p:sp>
        <p:nvSpPr>
          <p:cNvPr id="8" name="TextBox 8"/>
          <p:cNvSpPr txBox="1"/>
          <p:nvPr/>
        </p:nvSpPr>
        <p:spPr>
          <a:xfrm>
            <a:off x="764356" y="2174557"/>
            <a:ext cx="12248495" cy="5795010"/>
          </a:xfrm>
          <a:prstGeom prst="rect">
            <a:avLst/>
          </a:prstGeom>
        </p:spPr>
        <p:txBody>
          <a:bodyPr lIns="0" tIns="0" rIns="0" bIns="0" rtlCol="0" anchor="t">
            <a:spAutoFit/>
          </a:bodyPr>
          <a:lstStyle/>
          <a:p>
            <a:pPr marL="822959" lvl="2" indent="-274320" algn="l">
              <a:lnSpc>
                <a:spcPts val="5039"/>
              </a:lnSpc>
              <a:buFont typeface="Arial"/>
              <a:buChar char="⚬"/>
            </a:pPr>
            <a:r>
              <a:rPr lang="en-US" sz="3599" dirty="0">
                <a:solidFill>
                  <a:srgbClr val="000000"/>
                </a:solidFill>
                <a:latin typeface="Arial"/>
              </a:rPr>
              <a:t>Don't worry if the blood changes colour during a period. This is quite natural. </a:t>
            </a:r>
          </a:p>
          <a:p>
            <a:pPr marL="822959" lvl="2" indent="-274320" algn="l">
              <a:lnSpc>
                <a:spcPts val="5039"/>
              </a:lnSpc>
            </a:pPr>
            <a:endParaRPr lang="en-US" sz="3599" dirty="0">
              <a:solidFill>
                <a:srgbClr val="000000"/>
              </a:solidFill>
              <a:latin typeface="Arial"/>
            </a:endParaRPr>
          </a:p>
          <a:p>
            <a:pPr marL="822959" lvl="2" indent="-274320" algn="l">
              <a:lnSpc>
                <a:spcPts val="5039"/>
              </a:lnSpc>
              <a:buFont typeface="Arial"/>
              <a:buChar char="⚬"/>
            </a:pPr>
            <a:r>
              <a:rPr lang="en-US" sz="3599" dirty="0">
                <a:solidFill>
                  <a:srgbClr val="000000"/>
                </a:solidFill>
                <a:latin typeface="Arial"/>
              </a:rPr>
              <a:t>At first periods can be irregular so be prepared and have period products in your school bag or locker, or know where you can get them in school. </a:t>
            </a:r>
          </a:p>
          <a:p>
            <a:pPr marL="822959" lvl="2" indent="-274320" algn="l">
              <a:lnSpc>
                <a:spcPts val="5039"/>
              </a:lnSpc>
            </a:pPr>
            <a:endParaRPr lang="en-US" sz="3599" dirty="0">
              <a:solidFill>
                <a:srgbClr val="000000"/>
              </a:solidFill>
              <a:latin typeface="Arial"/>
            </a:endParaRPr>
          </a:p>
          <a:p>
            <a:pPr marL="822959" lvl="2" indent="-274320" algn="l">
              <a:lnSpc>
                <a:spcPts val="5039"/>
              </a:lnSpc>
              <a:buFont typeface="Arial"/>
              <a:buChar char="⚬"/>
            </a:pPr>
            <a:r>
              <a:rPr lang="en-US" sz="3599" dirty="0">
                <a:solidFill>
                  <a:srgbClr val="000000"/>
                </a:solidFill>
                <a:latin typeface="Arial"/>
              </a:rPr>
              <a:t>A change of underwear is also useful to have in school.</a:t>
            </a:r>
          </a:p>
          <a:p>
            <a:pPr algn="l">
              <a:lnSpc>
                <a:spcPts val="5039"/>
              </a:lnSpc>
            </a:pPr>
            <a:endParaRPr lang="en-US" sz="3599" dirty="0">
              <a:solidFill>
                <a:srgbClr val="000000"/>
              </a:solidFill>
              <a:latin typeface="Arial"/>
            </a:endParaRPr>
          </a:p>
        </p:txBody>
      </p:sp>
      <p:grpSp>
        <p:nvGrpSpPr>
          <p:cNvPr id="9" name="Group 9"/>
          <p:cNvGrpSpPr/>
          <p:nvPr/>
        </p:nvGrpSpPr>
        <p:grpSpPr>
          <a:xfrm>
            <a:off x="13325935" y="2741016"/>
            <a:ext cx="4804989" cy="4804968"/>
            <a:chOff x="0" y="0"/>
            <a:chExt cx="6406652" cy="6406624"/>
          </a:xfrm>
        </p:grpSpPr>
        <p:sp>
          <p:nvSpPr>
            <p:cNvPr id="10" name="Freeform 10"/>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a:stretch>
                <a:fillRect/>
              </a:stretch>
            </a:blipFill>
          </p:spPr>
          <p:txBody>
            <a:bodyPr/>
            <a:lstStyle/>
            <a:p>
              <a:endParaRPr lang="en-GB" dirty="0"/>
            </a:p>
          </p:txBody>
        </p:sp>
      </p:grpSp>
      <p:sp>
        <p:nvSpPr>
          <p:cNvPr id="11" name="TextBox 11"/>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984666" y="2741015"/>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1028700" y="2518453"/>
            <a:ext cx="10662807" cy="5735955"/>
          </a:xfrm>
          <a:prstGeom prst="rect">
            <a:avLst/>
          </a:prstGeom>
        </p:spPr>
        <p:txBody>
          <a:bodyPr lIns="0" tIns="0" rIns="0" bIns="0" rtlCol="0" anchor="t">
            <a:spAutoFit/>
          </a:bodyPr>
          <a:lstStyle/>
          <a:p>
            <a:pPr algn="l">
              <a:lnSpc>
                <a:spcPts val="4480"/>
              </a:lnSpc>
            </a:pPr>
            <a:r>
              <a:rPr lang="en-US" sz="3200" spc="29" dirty="0">
                <a:solidFill>
                  <a:srgbClr val="000000"/>
                </a:solidFill>
                <a:latin typeface="Arial"/>
              </a:rPr>
              <a:t>The first sign of puberty is usually the testicles starting to develop. The skin on the scrotum starts to get thinner and may appear darker or redder. Pubic hair starts to develop around base of the penis.</a:t>
            </a:r>
          </a:p>
          <a:p>
            <a:pPr algn="l">
              <a:lnSpc>
                <a:spcPts val="4760"/>
              </a:lnSpc>
            </a:pPr>
            <a:endParaRPr lang="en-US" sz="3200" spc="29" dirty="0">
              <a:solidFill>
                <a:srgbClr val="000000"/>
              </a:solidFill>
              <a:latin typeface="Arial"/>
            </a:endParaRPr>
          </a:p>
          <a:p>
            <a:pPr algn="l">
              <a:lnSpc>
                <a:spcPts val="4480"/>
              </a:lnSpc>
            </a:pPr>
            <a:r>
              <a:rPr lang="en-US" sz="3200" spc="29" dirty="0">
                <a:solidFill>
                  <a:srgbClr val="000000"/>
                </a:solidFill>
                <a:latin typeface="Arial"/>
              </a:rPr>
              <a:t>The chest and shoulders become broader and the body becomes generally more muscular. There can be temporary swelling in the chest  but this is not uncommon and usually disappears after a year or two.</a:t>
            </a:r>
          </a:p>
          <a:p>
            <a:pPr algn="l">
              <a:lnSpc>
                <a:spcPts val="4760"/>
              </a:lnSpc>
            </a:pPr>
            <a:endParaRPr lang="en-US" sz="3200" spc="29" dirty="0">
              <a:solidFill>
                <a:srgbClr val="000000"/>
              </a:solidFill>
              <a:latin typeface="Arial"/>
            </a:endParaRPr>
          </a:p>
        </p:txBody>
      </p:sp>
      <p:sp>
        <p:nvSpPr>
          <p:cNvPr id="7" name="TextBox 7"/>
          <p:cNvSpPr txBox="1"/>
          <p:nvPr/>
        </p:nvSpPr>
        <p:spPr>
          <a:xfrm>
            <a:off x="681343" y="9663120"/>
            <a:ext cx="5794760" cy="578485"/>
          </a:xfrm>
          <a:prstGeom prst="rect">
            <a:avLst/>
          </a:prstGeom>
        </p:spPr>
        <p:txBody>
          <a:bodyPr lIns="0" tIns="0" rIns="0" bIns="0" rtlCol="0" anchor="t">
            <a:spAutoFit/>
          </a:bodyPr>
          <a:lstStyle/>
          <a:p>
            <a:pPr>
              <a:lnSpc>
                <a:spcPts val="2239"/>
              </a:lnSpc>
            </a:pPr>
            <a:r>
              <a:rPr lang="en-US" sz="1599" spc="14" dirty="0">
                <a:solidFill>
                  <a:srgbClr val="000000"/>
                </a:solidFill>
                <a:latin typeface="Arial"/>
              </a:rPr>
              <a:t>Physical changes at puberty / Ages 11-12 years/Slide 44</a:t>
            </a:r>
          </a:p>
          <a:p>
            <a:pPr algn="l">
              <a:lnSpc>
                <a:spcPts val="2240"/>
              </a:lnSpc>
            </a:pPr>
            <a:endParaRPr lang="en-US" sz="1599" spc="14" dirty="0">
              <a:solidFill>
                <a:srgbClr val="000000"/>
              </a:solidFill>
              <a:latin typeface="Arial"/>
            </a:endParaRPr>
          </a:p>
        </p:txBody>
      </p:sp>
      <p:sp>
        <p:nvSpPr>
          <p:cNvPr id="8" name="TextBox 8"/>
          <p:cNvSpPr txBox="1"/>
          <p:nvPr/>
        </p:nvSpPr>
        <p:spPr>
          <a:xfrm>
            <a:off x="1064243" y="1166553"/>
            <a:ext cx="15934527"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boys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984666" y="2741015"/>
            <a:ext cx="4804989" cy="4804968"/>
            <a:chOff x="0" y="0"/>
            <a:chExt cx="6406652" cy="6406624"/>
          </a:xfrm>
        </p:grpSpPr>
        <p:sp>
          <p:nvSpPr>
            <p:cNvPr id="5" name="Freeform 5"/>
            <p:cNvSpPr/>
            <p:nvPr/>
          </p:nvSpPr>
          <p:spPr>
            <a:xfrm>
              <a:off x="0" y="0"/>
              <a:ext cx="6406642" cy="6406642"/>
            </a:xfrm>
            <a:custGeom>
              <a:avLst/>
              <a:gdLst/>
              <a:ahLst/>
              <a:cxnLst/>
              <a:rect l="l" t="t" r="r" b="b"/>
              <a:pathLst>
                <a:path w="6406642" h="6406642">
                  <a:moveTo>
                    <a:pt x="6406642" y="3203321"/>
                  </a:moveTo>
                  <a:cubicBezTo>
                    <a:pt x="6406642" y="4972431"/>
                    <a:pt x="4972431" y="6406642"/>
                    <a:pt x="3203321" y="6406642"/>
                  </a:cubicBezTo>
                  <a:cubicBezTo>
                    <a:pt x="1434211" y="6406642"/>
                    <a:pt x="0" y="4972431"/>
                    <a:pt x="0" y="3203321"/>
                  </a:cubicBezTo>
                  <a:cubicBezTo>
                    <a:pt x="0" y="1434211"/>
                    <a:pt x="1434211" y="0"/>
                    <a:pt x="3203321" y="0"/>
                  </a:cubicBezTo>
                  <a:cubicBezTo>
                    <a:pt x="4972431" y="0"/>
                    <a:pt x="6406642" y="1434211"/>
                    <a:pt x="6406642" y="3203321"/>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1028700" y="1481450"/>
            <a:ext cx="10439175" cy="6716454"/>
          </a:xfrm>
          <a:prstGeom prst="rect">
            <a:avLst/>
          </a:prstGeom>
        </p:spPr>
        <p:txBody>
          <a:bodyPr lIns="0" tIns="0" rIns="0" bIns="0" rtlCol="0" anchor="t">
            <a:spAutoFit/>
          </a:bodyPr>
          <a:lstStyle/>
          <a:p>
            <a:pPr algn="l">
              <a:lnSpc>
                <a:spcPts val="4760"/>
              </a:lnSpc>
            </a:pPr>
            <a:endParaRPr dirty="0"/>
          </a:p>
          <a:p>
            <a:pPr algn="l">
              <a:lnSpc>
                <a:spcPts val="4760"/>
              </a:lnSpc>
            </a:pPr>
            <a:r>
              <a:rPr lang="en-US" sz="3400" spc="31" dirty="0">
                <a:solidFill>
                  <a:srgbClr val="000000"/>
                </a:solidFill>
                <a:latin typeface="Arial"/>
              </a:rPr>
              <a:t>Erections can happen unexpectedly and this is a normal occurrence in puberty.</a:t>
            </a:r>
          </a:p>
          <a:p>
            <a:pPr algn="l">
              <a:lnSpc>
                <a:spcPts val="4760"/>
              </a:lnSpc>
            </a:pPr>
            <a:endParaRPr lang="en-US" sz="3400" spc="31" dirty="0">
              <a:solidFill>
                <a:srgbClr val="000000"/>
              </a:solidFill>
              <a:latin typeface="Arial"/>
            </a:endParaRPr>
          </a:p>
          <a:p>
            <a:pPr algn="l">
              <a:lnSpc>
                <a:spcPts val="4760"/>
              </a:lnSpc>
            </a:pPr>
            <a:r>
              <a:rPr lang="en-US" sz="3400" spc="30" dirty="0">
                <a:solidFill>
                  <a:srgbClr val="000000"/>
                </a:solidFill>
                <a:latin typeface="Arial"/>
              </a:rPr>
              <a:t>Wet dreams may happen - this is nothing to be embarrassed about. Boys also develop  a deeper voice - as their voice 'breaks'.</a:t>
            </a:r>
          </a:p>
          <a:p>
            <a:pPr algn="l">
              <a:lnSpc>
                <a:spcPts val="4760"/>
              </a:lnSpc>
            </a:pPr>
            <a:endParaRPr lang="en-US" sz="3400" spc="30" dirty="0">
              <a:solidFill>
                <a:srgbClr val="000000"/>
              </a:solidFill>
              <a:latin typeface="Arial"/>
            </a:endParaRPr>
          </a:p>
          <a:p>
            <a:pPr algn="l">
              <a:lnSpc>
                <a:spcPts val="4760"/>
              </a:lnSpc>
            </a:pPr>
            <a:r>
              <a:rPr lang="en-US" sz="3400" spc="31" dirty="0">
                <a:solidFill>
                  <a:srgbClr val="000000"/>
                </a:solidFill>
                <a:latin typeface="Arial"/>
              </a:rPr>
              <a:t>It’s common for boys to develop acne, but there are lots of treatments available and for most it settles down or clears up within a few years.</a:t>
            </a:r>
          </a:p>
        </p:txBody>
      </p:sp>
      <p:sp>
        <p:nvSpPr>
          <p:cNvPr id="7" name="TextBox 7"/>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45</a:t>
            </a:r>
          </a:p>
        </p:txBody>
      </p:sp>
      <p:sp>
        <p:nvSpPr>
          <p:cNvPr id="8" name="TextBox 8"/>
          <p:cNvSpPr txBox="1"/>
          <p:nvPr/>
        </p:nvSpPr>
        <p:spPr>
          <a:xfrm>
            <a:off x="1028700" y="698495"/>
            <a:ext cx="16471243"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boys</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grpSp>
        <p:nvGrpSpPr>
          <p:cNvPr id="4" name="Group 4"/>
          <p:cNvGrpSpPr/>
          <p:nvPr/>
        </p:nvGrpSpPr>
        <p:grpSpPr>
          <a:xfrm>
            <a:off x="12524257" y="1539149"/>
            <a:ext cx="4911272" cy="7586009"/>
            <a:chOff x="0" y="0"/>
            <a:chExt cx="2192020" cy="3385820"/>
          </a:xfrm>
        </p:grpSpPr>
        <p:sp>
          <p:nvSpPr>
            <p:cNvPr id="5" name="Freeform 5"/>
            <p:cNvSpPr/>
            <p:nvPr/>
          </p:nvSpPr>
          <p:spPr>
            <a:xfrm>
              <a:off x="1270" y="0"/>
              <a:ext cx="2194560" cy="3388360"/>
            </a:xfrm>
            <a:custGeom>
              <a:avLst/>
              <a:gdLst/>
              <a:ahLst/>
              <a:cxnLst/>
              <a:rect l="l" t="t" r="r" b="b"/>
              <a:pathLst>
                <a:path w="2194560" h="3388360">
                  <a:moveTo>
                    <a:pt x="3810" y="317500"/>
                  </a:moveTo>
                  <a:cubicBezTo>
                    <a:pt x="13970" y="425450"/>
                    <a:pt x="16510" y="533400"/>
                    <a:pt x="17780" y="642620"/>
                  </a:cubicBezTo>
                  <a:cubicBezTo>
                    <a:pt x="24130" y="1036320"/>
                    <a:pt x="21590" y="1430020"/>
                    <a:pt x="17780" y="1823720"/>
                  </a:cubicBezTo>
                  <a:cubicBezTo>
                    <a:pt x="13970" y="2218690"/>
                    <a:pt x="8890" y="2613660"/>
                    <a:pt x="8890" y="3009900"/>
                  </a:cubicBezTo>
                  <a:cubicBezTo>
                    <a:pt x="8890" y="3013710"/>
                    <a:pt x="8890" y="3017520"/>
                    <a:pt x="7620" y="3021330"/>
                  </a:cubicBezTo>
                  <a:cubicBezTo>
                    <a:pt x="11430" y="3022600"/>
                    <a:pt x="15240" y="3025140"/>
                    <a:pt x="19050" y="3027680"/>
                  </a:cubicBezTo>
                  <a:cubicBezTo>
                    <a:pt x="24130" y="3031490"/>
                    <a:pt x="27940" y="3037840"/>
                    <a:pt x="33020" y="3044190"/>
                  </a:cubicBezTo>
                  <a:cubicBezTo>
                    <a:pt x="44450" y="3058160"/>
                    <a:pt x="55880" y="3072130"/>
                    <a:pt x="66040" y="3086100"/>
                  </a:cubicBezTo>
                  <a:cubicBezTo>
                    <a:pt x="77470" y="3102610"/>
                    <a:pt x="88900" y="3117850"/>
                    <a:pt x="100330" y="3134360"/>
                  </a:cubicBezTo>
                  <a:cubicBezTo>
                    <a:pt x="105410" y="3141980"/>
                    <a:pt x="110490" y="3149600"/>
                    <a:pt x="115570" y="3155950"/>
                  </a:cubicBezTo>
                  <a:cubicBezTo>
                    <a:pt x="119380" y="3161030"/>
                    <a:pt x="125730" y="3163570"/>
                    <a:pt x="129540" y="3167380"/>
                  </a:cubicBezTo>
                  <a:cubicBezTo>
                    <a:pt x="142240" y="3177540"/>
                    <a:pt x="156210" y="3187700"/>
                    <a:pt x="168910" y="3197860"/>
                  </a:cubicBezTo>
                  <a:cubicBezTo>
                    <a:pt x="181610" y="3208020"/>
                    <a:pt x="194310" y="3216910"/>
                    <a:pt x="209550" y="3223260"/>
                  </a:cubicBezTo>
                  <a:cubicBezTo>
                    <a:pt x="243840" y="3238500"/>
                    <a:pt x="276860" y="3255010"/>
                    <a:pt x="311150" y="3270250"/>
                  </a:cubicBezTo>
                  <a:cubicBezTo>
                    <a:pt x="330200" y="3279140"/>
                    <a:pt x="349250" y="3286760"/>
                    <a:pt x="369570" y="3295650"/>
                  </a:cubicBezTo>
                  <a:cubicBezTo>
                    <a:pt x="370840" y="3296920"/>
                    <a:pt x="374650" y="3295650"/>
                    <a:pt x="375920" y="3295650"/>
                  </a:cubicBezTo>
                  <a:lnTo>
                    <a:pt x="383540" y="3295650"/>
                  </a:lnTo>
                  <a:lnTo>
                    <a:pt x="384810" y="3296920"/>
                  </a:lnTo>
                  <a:cubicBezTo>
                    <a:pt x="387350" y="3290570"/>
                    <a:pt x="389890" y="3285490"/>
                    <a:pt x="393700" y="3279140"/>
                  </a:cubicBezTo>
                  <a:cubicBezTo>
                    <a:pt x="397510" y="3274060"/>
                    <a:pt x="400050" y="3265170"/>
                    <a:pt x="408940" y="3265170"/>
                  </a:cubicBezTo>
                  <a:cubicBezTo>
                    <a:pt x="408940" y="3265170"/>
                    <a:pt x="410210" y="3265170"/>
                    <a:pt x="410210" y="3263900"/>
                  </a:cubicBezTo>
                  <a:cubicBezTo>
                    <a:pt x="414020" y="3257550"/>
                    <a:pt x="420370" y="3256280"/>
                    <a:pt x="427990" y="3255010"/>
                  </a:cubicBezTo>
                  <a:cubicBezTo>
                    <a:pt x="435610" y="3253740"/>
                    <a:pt x="441960" y="3249930"/>
                    <a:pt x="448310" y="3247390"/>
                  </a:cubicBezTo>
                  <a:cubicBezTo>
                    <a:pt x="449580" y="3247390"/>
                    <a:pt x="449580" y="3246120"/>
                    <a:pt x="450850" y="3246120"/>
                  </a:cubicBezTo>
                  <a:cubicBezTo>
                    <a:pt x="459740" y="3248660"/>
                    <a:pt x="466090" y="3242310"/>
                    <a:pt x="473710" y="3239770"/>
                  </a:cubicBezTo>
                  <a:lnTo>
                    <a:pt x="474980" y="3239770"/>
                  </a:lnTo>
                  <a:cubicBezTo>
                    <a:pt x="482600" y="3239770"/>
                    <a:pt x="488950" y="3235960"/>
                    <a:pt x="496570" y="3234690"/>
                  </a:cubicBezTo>
                  <a:cubicBezTo>
                    <a:pt x="502920" y="3233420"/>
                    <a:pt x="509270" y="3233420"/>
                    <a:pt x="515620" y="3229610"/>
                  </a:cubicBezTo>
                  <a:cubicBezTo>
                    <a:pt x="521970" y="3225800"/>
                    <a:pt x="529590" y="3223260"/>
                    <a:pt x="535940" y="3220720"/>
                  </a:cubicBezTo>
                  <a:cubicBezTo>
                    <a:pt x="542290" y="3218180"/>
                    <a:pt x="548640" y="3216910"/>
                    <a:pt x="554990" y="3214370"/>
                  </a:cubicBezTo>
                  <a:lnTo>
                    <a:pt x="561340" y="3214370"/>
                  </a:lnTo>
                  <a:cubicBezTo>
                    <a:pt x="567690" y="3214370"/>
                    <a:pt x="572770" y="3214370"/>
                    <a:pt x="577850" y="3210560"/>
                  </a:cubicBezTo>
                  <a:lnTo>
                    <a:pt x="580390" y="3210560"/>
                  </a:lnTo>
                  <a:cubicBezTo>
                    <a:pt x="586740" y="3210560"/>
                    <a:pt x="594360" y="3211830"/>
                    <a:pt x="600710" y="3211830"/>
                  </a:cubicBezTo>
                  <a:lnTo>
                    <a:pt x="605790" y="3211830"/>
                  </a:lnTo>
                  <a:cubicBezTo>
                    <a:pt x="612140" y="3210560"/>
                    <a:pt x="614680" y="3215640"/>
                    <a:pt x="618490" y="3218180"/>
                  </a:cubicBezTo>
                  <a:cubicBezTo>
                    <a:pt x="624840" y="3225800"/>
                    <a:pt x="632460" y="3227070"/>
                    <a:pt x="642620" y="3225800"/>
                  </a:cubicBezTo>
                  <a:cubicBezTo>
                    <a:pt x="651510" y="3224530"/>
                    <a:pt x="659130" y="3223260"/>
                    <a:pt x="668020" y="3223260"/>
                  </a:cubicBezTo>
                  <a:cubicBezTo>
                    <a:pt x="671830" y="3223260"/>
                    <a:pt x="676910" y="3224530"/>
                    <a:pt x="680720" y="3225800"/>
                  </a:cubicBezTo>
                  <a:cubicBezTo>
                    <a:pt x="684530" y="3227070"/>
                    <a:pt x="687070" y="3228340"/>
                    <a:pt x="690880" y="3229610"/>
                  </a:cubicBezTo>
                  <a:lnTo>
                    <a:pt x="694690" y="3233420"/>
                  </a:lnTo>
                  <a:cubicBezTo>
                    <a:pt x="694690" y="3233420"/>
                    <a:pt x="695960" y="3237230"/>
                    <a:pt x="697230" y="3238500"/>
                  </a:cubicBezTo>
                  <a:cubicBezTo>
                    <a:pt x="699770" y="3239770"/>
                    <a:pt x="702310" y="3239770"/>
                    <a:pt x="703580" y="3241040"/>
                  </a:cubicBezTo>
                  <a:lnTo>
                    <a:pt x="704850" y="3242310"/>
                  </a:lnTo>
                  <a:cubicBezTo>
                    <a:pt x="711200" y="3238500"/>
                    <a:pt x="713740" y="3244850"/>
                    <a:pt x="717550" y="3246120"/>
                  </a:cubicBezTo>
                  <a:cubicBezTo>
                    <a:pt x="722630" y="3248660"/>
                    <a:pt x="726440" y="3251200"/>
                    <a:pt x="731520" y="3255010"/>
                  </a:cubicBezTo>
                  <a:cubicBezTo>
                    <a:pt x="731520" y="3253740"/>
                    <a:pt x="731520" y="3252470"/>
                    <a:pt x="732790" y="3251200"/>
                  </a:cubicBezTo>
                  <a:cubicBezTo>
                    <a:pt x="740410" y="3252470"/>
                    <a:pt x="749300" y="3252470"/>
                    <a:pt x="756920" y="3257550"/>
                  </a:cubicBezTo>
                  <a:cubicBezTo>
                    <a:pt x="758190" y="3255010"/>
                    <a:pt x="760730" y="3252470"/>
                    <a:pt x="763270" y="3249930"/>
                  </a:cubicBezTo>
                  <a:cubicBezTo>
                    <a:pt x="763270" y="3249930"/>
                    <a:pt x="763270" y="3248660"/>
                    <a:pt x="764540" y="3248660"/>
                  </a:cubicBezTo>
                  <a:cubicBezTo>
                    <a:pt x="770890" y="3247390"/>
                    <a:pt x="774700" y="3243580"/>
                    <a:pt x="775970" y="3237230"/>
                  </a:cubicBezTo>
                  <a:cubicBezTo>
                    <a:pt x="777240" y="3234690"/>
                    <a:pt x="777240" y="3232150"/>
                    <a:pt x="777240" y="3230880"/>
                  </a:cubicBezTo>
                  <a:cubicBezTo>
                    <a:pt x="782320" y="3228340"/>
                    <a:pt x="786130" y="3225800"/>
                    <a:pt x="791210" y="3223260"/>
                  </a:cubicBezTo>
                  <a:lnTo>
                    <a:pt x="791210" y="3220720"/>
                  </a:lnTo>
                  <a:cubicBezTo>
                    <a:pt x="787400" y="3214370"/>
                    <a:pt x="787400" y="3213100"/>
                    <a:pt x="793750" y="3210560"/>
                  </a:cubicBezTo>
                  <a:cubicBezTo>
                    <a:pt x="795020" y="3209290"/>
                    <a:pt x="795020" y="3208020"/>
                    <a:pt x="796290" y="3208020"/>
                  </a:cubicBezTo>
                  <a:cubicBezTo>
                    <a:pt x="798830" y="3206750"/>
                    <a:pt x="801370" y="3205480"/>
                    <a:pt x="802640" y="3204210"/>
                  </a:cubicBezTo>
                  <a:cubicBezTo>
                    <a:pt x="802640" y="3204210"/>
                    <a:pt x="802640" y="3205480"/>
                    <a:pt x="803910" y="3205480"/>
                  </a:cubicBezTo>
                  <a:lnTo>
                    <a:pt x="803910" y="3202940"/>
                  </a:lnTo>
                  <a:cubicBezTo>
                    <a:pt x="811530" y="3200400"/>
                    <a:pt x="819150" y="3197860"/>
                    <a:pt x="826770" y="3194050"/>
                  </a:cubicBezTo>
                  <a:cubicBezTo>
                    <a:pt x="830580" y="3191510"/>
                    <a:pt x="834390" y="3190240"/>
                    <a:pt x="839470" y="3192780"/>
                  </a:cubicBezTo>
                  <a:cubicBezTo>
                    <a:pt x="842010" y="3194050"/>
                    <a:pt x="844550" y="3192780"/>
                    <a:pt x="847090" y="3191510"/>
                  </a:cubicBezTo>
                  <a:cubicBezTo>
                    <a:pt x="853440" y="3188970"/>
                    <a:pt x="859790" y="3187700"/>
                    <a:pt x="866140" y="3185160"/>
                  </a:cubicBezTo>
                  <a:cubicBezTo>
                    <a:pt x="871220" y="3183890"/>
                    <a:pt x="875030" y="3181350"/>
                    <a:pt x="880110" y="3178810"/>
                  </a:cubicBezTo>
                  <a:cubicBezTo>
                    <a:pt x="880110" y="3178810"/>
                    <a:pt x="881380" y="3176270"/>
                    <a:pt x="880110" y="3175000"/>
                  </a:cubicBezTo>
                  <a:cubicBezTo>
                    <a:pt x="880110" y="3173730"/>
                    <a:pt x="878840" y="3171190"/>
                    <a:pt x="878840" y="3169920"/>
                  </a:cubicBezTo>
                  <a:cubicBezTo>
                    <a:pt x="882650" y="3167380"/>
                    <a:pt x="885190" y="3164840"/>
                    <a:pt x="887730" y="3164840"/>
                  </a:cubicBezTo>
                  <a:cubicBezTo>
                    <a:pt x="891540" y="3163570"/>
                    <a:pt x="896620" y="3163570"/>
                    <a:pt x="901700" y="3162300"/>
                  </a:cubicBezTo>
                  <a:cubicBezTo>
                    <a:pt x="905510" y="3150870"/>
                    <a:pt x="913130" y="3148330"/>
                    <a:pt x="922020" y="3152140"/>
                  </a:cubicBezTo>
                  <a:lnTo>
                    <a:pt x="924560" y="3149600"/>
                  </a:lnTo>
                  <a:cubicBezTo>
                    <a:pt x="925830" y="3150870"/>
                    <a:pt x="925830" y="3150870"/>
                    <a:pt x="925830" y="3152140"/>
                  </a:cubicBezTo>
                  <a:cubicBezTo>
                    <a:pt x="929640" y="3149600"/>
                    <a:pt x="933450" y="3147060"/>
                    <a:pt x="937260" y="3145790"/>
                  </a:cubicBezTo>
                  <a:cubicBezTo>
                    <a:pt x="941070" y="3143250"/>
                    <a:pt x="944880" y="3140710"/>
                    <a:pt x="949960" y="3143250"/>
                  </a:cubicBezTo>
                  <a:cubicBezTo>
                    <a:pt x="949960" y="3136900"/>
                    <a:pt x="953770" y="3136900"/>
                    <a:pt x="957580" y="3138170"/>
                  </a:cubicBezTo>
                  <a:cubicBezTo>
                    <a:pt x="960120" y="3138170"/>
                    <a:pt x="963930" y="3136900"/>
                    <a:pt x="966470" y="3135630"/>
                  </a:cubicBezTo>
                  <a:cubicBezTo>
                    <a:pt x="967740" y="3135630"/>
                    <a:pt x="970280" y="3134360"/>
                    <a:pt x="971550" y="3135630"/>
                  </a:cubicBezTo>
                  <a:cubicBezTo>
                    <a:pt x="976630" y="3139440"/>
                    <a:pt x="984250" y="3140710"/>
                    <a:pt x="989330" y="3147060"/>
                  </a:cubicBezTo>
                  <a:cubicBezTo>
                    <a:pt x="993140" y="3152140"/>
                    <a:pt x="999490" y="3154680"/>
                    <a:pt x="1002030" y="3162300"/>
                  </a:cubicBezTo>
                  <a:cubicBezTo>
                    <a:pt x="1003300" y="3164840"/>
                    <a:pt x="1008380" y="3167380"/>
                    <a:pt x="1010920" y="3168650"/>
                  </a:cubicBezTo>
                  <a:cubicBezTo>
                    <a:pt x="1010920" y="3168650"/>
                    <a:pt x="1012190" y="3168650"/>
                    <a:pt x="1013460" y="3169920"/>
                  </a:cubicBezTo>
                  <a:cubicBezTo>
                    <a:pt x="1014730" y="3173730"/>
                    <a:pt x="1018540" y="3172460"/>
                    <a:pt x="1021080" y="3171190"/>
                  </a:cubicBezTo>
                  <a:cubicBezTo>
                    <a:pt x="1023620" y="3171190"/>
                    <a:pt x="1026160" y="3169920"/>
                    <a:pt x="1027430" y="3173730"/>
                  </a:cubicBezTo>
                  <a:cubicBezTo>
                    <a:pt x="1027430" y="3175000"/>
                    <a:pt x="1031240" y="3176270"/>
                    <a:pt x="1032510" y="3177540"/>
                  </a:cubicBezTo>
                  <a:cubicBezTo>
                    <a:pt x="1036320" y="3180080"/>
                    <a:pt x="1040130" y="3182620"/>
                    <a:pt x="1042670" y="3185160"/>
                  </a:cubicBezTo>
                  <a:cubicBezTo>
                    <a:pt x="1043940" y="3186430"/>
                    <a:pt x="1045210" y="3187700"/>
                    <a:pt x="1045210" y="3188970"/>
                  </a:cubicBezTo>
                  <a:cubicBezTo>
                    <a:pt x="1045210" y="3192780"/>
                    <a:pt x="1049020" y="3195320"/>
                    <a:pt x="1052830" y="3195320"/>
                  </a:cubicBezTo>
                  <a:cubicBezTo>
                    <a:pt x="1057910" y="3196590"/>
                    <a:pt x="1061720" y="3196590"/>
                    <a:pt x="1066800" y="3197860"/>
                  </a:cubicBezTo>
                  <a:cubicBezTo>
                    <a:pt x="1068070" y="3197860"/>
                    <a:pt x="1068070" y="3200400"/>
                    <a:pt x="1069340" y="3200400"/>
                  </a:cubicBezTo>
                  <a:cubicBezTo>
                    <a:pt x="1070610" y="3202940"/>
                    <a:pt x="1071880" y="3206750"/>
                    <a:pt x="1076960" y="3204210"/>
                  </a:cubicBezTo>
                  <a:cubicBezTo>
                    <a:pt x="1079500" y="3202940"/>
                    <a:pt x="1087120" y="3205480"/>
                    <a:pt x="1088390" y="3208020"/>
                  </a:cubicBezTo>
                  <a:cubicBezTo>
                    <a:pt x="1090930" y="3216910"/>
                    <a:pt x="1099820" y="3216910"/>
                    <a:pt x="1106170" y="3219450"/>
                  </a:cubicBezTo>
                  <a:cubicBezTo>
                    <a:pt x="1107440" y="3219450"/>
                    <a:pt x="1108710" y="3219450"/>
                    <a:pt x="1108710" y="3220720"/>
                  </a:cubicBezTo>
                  <a:cubicBezTo>
                    <a:pt x="1112520" y="3225800"/>
                    <a:pt x="1117600" y="3227070"/>
                    <a:pt x="1122680" y="3229610"/>
                  </a:cubicBezTo>
                  <a:cubicBezTo>
                    <a:pt x="1127760" y="3232150"/>
                    <a:pt x="1132840" y="3237230"/>
                    <a:pt x="1137920" y="3242310"/>
                  </a:cubicBezTo>
                  <a:lnTo>
                    <a:pt x="1144270" y="3248660"/>
                  </a:lnTo>
                  <a:cubicBezTo>
                    <a:pt x="1145540" y="3249930"/>
                    <a:pt x="1146810" y="3249930"/>
                    <a:pt x="1148080" y="3249930"/>
                  </a:cubicBezTo>
                  <a:cubicBezTo>
                    <a:pt x="1151890" y="3249930"/>
                    <a:pt x="1155700" y="3248660"/>
                    <a:pt x="1158240" y="3252470"/>
                  </a:cubicBezTo>
                  <a:cubicBezTo>
                    <a:pt x="1158240" y="3252470"/>
                    <a:pt x="1159510" y="3253740"/>
                    <a:pt x="1160780" y="3253740"/>
                  </a:cubicBezTo>
                  <a:cubicBezTo>
                    <a:pt x="1170940" y="3252470"/>
                    <a:pt x="1177290" y="3258820"/>
                    <a:pt x="1183640" y="3265170"/>
                  </a:cubicBezTo>
                  <a:cubicBezTo>
                    <a:pt x="1186180" y="3267710"/>
                    <a:pt x="1191260" y="3268980"/>
                    <a:pt x="1193800" y="3268980"/>
                  </a:cubicBezTo>
                  <a:cubicBezTo>
                    <a:pt x="1201420" y="3271520"/>
                    <a:pt x="1210310" y="3272790"/>
                    <a:pt x="1216660" y="3277870"/>
                  </a:cubicBezTo>
                  <a:cubicBezTo>
                    <a:pt x="1220470" y="3280410"/>
                    <a:pt x="1225550" y="3284220"/>
                    <a:pt x="1229360" y="3284220"/>
                  </a:cubicBezTo>
                  <a:cubicBezTo>
                    <a:pt x="1235710" y="3284220"/>
                    <a:pt x="1238250" y="3289300"/>
                    <a:pt x="1240790" y="3293110"/>
                  </a:cubicBezTo>
                  <a:cubicBezTo>
                    <a:pt x="1248410" y="3294380"/>
                    <a:pt x="1256030" y="3294380"/>
                    <a:pt x="1259840" y="3302000"/>
                  </a:cubicBezTo>
                  <a:cubicBezTo>
                    <a:pt x="1259840" y="3303270"/>
                    <a:pt x="1261110" y="3303270"/>
                    <a:pt x="1262380" y="3303270"/>
                  </a:cubicBezTo>
                  <a:cubicBezTo>
                    <a:pt x="1267460" y="3304540"/>
                    <a:pt x="1272540" y="3305810"/>
                    <a:pt x="1277620" y="3308350"/>
                  </a:cubicBezTo>
                  <a:cubicBezTo>
                    <a:pt x="1280160" y="3309620"/>
                    <a:pt x="1282700" y="3312160"/>
                    <a:pt x="1286510" y="3314700"/>
                  </a:cubicBezTo>
                  <a:cubicBezTo>
                    <a:pt x="1287780" y="3314700"/>
                    <a:pt x="1287780" y="3315970"/>
                    <a:pt x="1289050" y="3315970"/>
                  </a:cubicBezTo>
                  <a:cubicBezTo>
                    <a:pt x="1297940" y="3315970"/>
                    <a:pt x="1300480" y="3322320"/>
                    <a:pt x="1305560" y="3327400"/>
                  </a:cubicBezTo>
                  <a:cubicBezTo>
                    <a:pt x="1313180" y="3333750"/>
                    <a:pt x="1322070" y="3340100"/>
                    <a:pt x="1328420" y="3347720"/>
                  </a:cubicBezTo>
                  <a:cubicBezTo>
                    <a:pt x="1332230" y="3352800"/>
                    <a:pt x="1338580" y="3355340"/>
                    <a:pt x="1342390" y="3357880"/>
                  </a:cubicBezTo>
                  <a:lnTo>
                    <a:pt x="1350010" y="3361690"/>
                  </a:lnTo>
                  <a:cubicBezTo>
                    <a:pt x="1352550" y="3364230"/>
                    <a:pt x="1355090" y="3366770"/>
                    <a:pt x="1358900" y="3369310"/>
                  </a:cubicBezTo>
                  <a:cubicBezTo>
                    <a:pt x="1362710" y="3370580"/>
                    <a:pt x="1363980" y="3375660"/>
                    <a:pt x="1369060" y="3374390"/>
                  </a:cubicBezTo>
                  <a:cubicBezTo>
                    <a:pt x="1371600" y="3374390"/>
                    <a:pt x="1374140" y="3375660"/>
                    <a:pt x="1376680" y="3376930"/>
                  </a:cubicBezTo>
                  <a:cubicBezTo>
                    <a:pt x="1380490" y="3379470"/>
                    <a:pt x="1381760" y="3382010"/>
                    <a:pt x="1386840" y="3382010"/>
                  </a:cubicBezTo>
                  <a:cubicBezTo>
                    <a:pt x="1389380" y="3382010"/>
                    <a:pt x="1391920" y="3384550"/>
                    <a:pt x="1393190" y="3385820"/>
                  </a:cubicBezTo>
                  <a:cubicBezTo>
                    <a:pt x="1399540" y="3388360"/>
                    <a:pt x="1405890" y="3388360"/>
                    <a:pt x="1409700" y="3380740"/>
                  </a:cubicBezTo>
                  <a:lnTo>
                    <a:pt x="1410970" y="3379470"/>
                  </a:lnTo>
                  <a:cubicBezTo>
                    <a:pt x="1416050" y="3382010"/>
                    <a:pt x="1416050" y="3376930"/>
                    <a:pt x="1417320" y="3374390"/>
                  </a:cubicBezTo>
                  <a:cubicBezTo>
                    <a:pt x="1418590" y="3373120"/>
                    <a:pt x="1421130" y="3371850"/>
                    <a:pt x="1422400" y="3370580"/>
                  </a:cubicBezTo>
                  <a:cubicBezTo>
                    <a:pt x="1424940" y="3368040"/>
                    <a:pt x="1427480" y="3366770"/>
                    <a:pt x="1431290" y="3364230"/>
                  </a:cubicBezTo>
                  <a:cubicBezTo>
                    <a:pt x="1432560" y="3362960"/>
                    <a:pt x="1435100" y="3361690"/>
                    <a:pt x="1436370" y="3361690"/>
                  </a:cubicBezTo>
                  <a:cubicBezTo>
                    <a:pt x="1442720" y="3361690"/>
                    <a:pt x="1446530" y="3359150"/>
                    <a:pt x="1451610" y="3354070"/>
                  </a:cubicBezTo>
                  <a:cubicBezTo>
                    <a:pt x="1455420" y="3350260"/>
                    <a:pt x="1461770" y="3347720"/>
                    <a:pt x="1466850" y="3345180"/>
                  </a:cubicBezTo>
                  <a:cubicBezTo>
                    <a:pt x="1471930" y="3342640"/>
                    <a:pt x="1477010" y="3340100"/>
                    <a:pt x="1483360" y="3338830"/>
                  </a:cubicBezTo>
                  <a:cubicBezTo>
                    <a:pt x="1487170" y="3337560"/>
                    <a:pt x="1490980" y="3337560"/>
                    <a:pt x="1494790" y="3337560"/>
                  </a:cubicBezTo>
                  <a:lnTo>
                    <a:pt x="1497330" y="3337560"/>
                  </a:lnTo>
                  <a:cubicBezTo>
                    <a:pt x="1502410" y="3335020"/>
                    <a:pt x="1507490" y="3331210"/>
                    <a:pt x="1513840" y="3328670"/>
                  </a:cubicBezTo>
                  <a:lnTo>
                    <a:pt x="1517650" y="3328670"/>
                  </a:lnTo>
                  <a:cubicBezTo>
                    <a:pt x="1524000" y="3331210"/>
                    <a:pt x="1530350" y="3331210"/>
                    <a:pt x="1536700" y="3326130"/>
                  </a:cubicBezTo>
                  <a:cubicBezTo>
                    <a:pt x="1537970" y="3324860"/>
                    <a:pt x="1540510" y="3323590"/>
                    <a:pt x="1541780" y="3322320"/>
                  </a:cubicBezTo>
                  <a:cubicBezTo>
                    <a:pt x="1548130" y="3324860"/>
                    <a:pt x="1554480" y="3329940"/>
                    <a:pt x="1562100" y="3329940"/>
                  </a:cubicBezTo>
                  <a:cubicBezTo>
                    <a:pt x="1564640" y="3329940"/>
                    <a:pt x="1568450" y="3328670"/>
                    <a:pt x="1570990" y="3327400"/>
                  </a:cubicBezTo>
                  <a:cubicBezTo>
                    <a:pt x="1576070" y="3327400"/>
                    <a:pt x="1581150" y="3327400"/>
                    <a:pt x="1584960" y="3326130"/>
                  </a:cubicBezTo>
                  <a:cubicBezTo>
                    <a:pt x="1590040" y="3324860"/>
                    <a:pt x="1596390" y="3326130"/>
                    <a:pt x="1601470" y="3323590"/>
                  </a:cubicBezTo>
                  <a:cubicBezTo>
                    <a:pt x="1604010" y="3317240"/>
                    <a:pt x="1605280" y="3317240"/>
                    <a:pt x="1611630" y="3318510"/>
                  </a:cubicBezTo>
                  <a:cubicBezTo>
                    <a:pt x="1619250" y="3319780"/>
                    <a:pt x="1624330" y="3318510"/>
                    <a:pt x="1629410" y="3312160"/>
                  </a:cubicBezTo>
                  <a:cubicBezTo>
                    <a:pt x="1631950" y="3308350"/>
                    <a:pt x="1638300" y="3308350"/>
                    <a:pt x="1642110" y="3305810"/>
                  </a:cubicBezTo>
                  <a:cubicBezTo>
                    <a:pt x="1643380" y="3305810"/>
                    <a:pt x="1644650" y="3304540"/>
                    <a:pt x="1645920" y="3304540"/>
                  </a:cubicBezTo>
                  <a:cubicBezTo>
                    <a:pt x="1648460" y="3303270"/>
                    <a:pt x="1649730" y="3303270"/>
                    <a:pt x="1652270" y="3302000"/>
                  </a:cubicBezTo>
                  <a:cubicBezTo>
                    <a:pt x="1658620" y="3299460"/>
                    <a:pt x="1664970" y="3298190"/>
                    <a:pt x="1671320" y="3294380"/>
                  </a:cubicBezTo>
                  <a:cubicBezTo>
                    <a:pt x="1677670" y="3290570"/>
                    <a:pt x="1682750" y="3288030"/>
                    <a:pt x="1689100" y="3293110"/>
                  </a:cubicBezTo>
                  <a:lnTo>
                    <a:pt x="1691640" y="3293110"/>
                  </a:lnTo>
                  <a:cubicBezTo>
                    <a:pt x="1694180" y="3291840"/>
                    <a:pt x="1695450" y="3291840"/>
                    <a:pt x="1697990" y="3290570"/>
                  </a:cubicBezTo>
                  <a:cubicBezTo>
                    <a:pt x="1697990" y="3286760"/>
                    <a:pt x="1697990" y="3281680"/>
                    <a:pt x="1703070" y="3277870"/>
                  </a:cubicBezTo>
                  <a:cubicBezTo>
                    <a:pt x="1704340" y="3276600"/>
                    <a:pt x="1704340" y="3274060"/>
                    <a:pt x="1706880" y="3272790"/>
                  </a:cubicBezTo>
                  <a:cubicBezTo>
                    <a:pt x="1709420" y="3270250"/>
                    <a:pt x="1713230" y="3270250"/>
                    <a:pt x="1715770" y="3271520"/>
                  </a:cubicBezTo>
                  <a:cubicBezTo>
                    <a:pt x="1717040" y="3272790"/>
                    <a:pt x="1719580" y="3271520"/>
                    <a:pt x="1720850" y="3271520"/>
                  </a:cubicBezTo>
                  <a:cubicBezTo>
                    <a:pt x="1728470" y="3270250"/>
                    <a:pt x="1737360" y="3270250"/>
                    <a:pt x="1744980" y="3268980"/>
                  </a:cubicBezTo>
                  <a:cubicBezTo>
                    <a:pt x="1752600" y="3267710"/>
                    <a:pt x="1760220" y="3266440"/>
                    <a:pt x="1767840" y="3263900"/>
                  </a:cubicBezTo>
                  <a:cubicBezTo>
                    <a:pt x="1772920" y="3261360"/>
                    <a:pt x="1778000" y="3262630"/>
                    <a:pt x="1783080" y="3262630"/>
                  </a:cubicBezTo>
                  <a:cubicBezTo>
                    <a:pt x="1793240" y="3263900"/>
                    <a:pt x="1802130" y="3263900"/>
                    <a:pt x="1811020" y="3258820"/>
                  </a:cubicBezTo>
                  <a:lnTo>
                    <a:pt x="1808480" y="3256280"/>
                  </a:lnTo>
                  <a:cubicBezTo>
                    <a:pt x="1811020" y="3255010"/>
                    <a:pt x="1813560" y="3255010"/>
                    <a:pt x="1817370" y="3255010"/>
                  </a:cubicBezTo>
                  <a:cubicBezTo>
                    <a:pt x="1819910" y="3258820"/>
                    <a:pt x="1823720" y="3256280"/>
                    <a:pt x="1826260" y="3253740"/>
                  </a:cubicBezTo>
                  <a:cubicBezTo>
                    <a:pt x="1830070" y="3249930"/>
                    <a:pt x="1833880" y="3251200"/>
                    <a:pt x="1838960" y="3251200"/>
                  </a:cubicBezTo>
                  <a:cubicBezTo>
                    <a:pt x="1844040" y="3252470"/>
                    <a:pt x="1850390" y="3249930"/>
                    <a:pt x="1856740" y="3248660"/>
                  </a:cubicBezTo>
                  <a:cubicBezTo>
                    <a:pt x="1858010" y="3248660"/>
                    <a:pt x="1859280" y="3246120"/>
                    <a:pt x="1859280" y="3244850"/>
                  </a:cubicBezTo>
                  <a:cubicBezTo>
                    <a:pt x="1861820" y="3244850"/>
                    <a:pt x="1864360" y="3243580"/>
                    <a:pt x="1868170" y="3243580"/>
                  </a:cubicBezTo>
                  <a:lnTo>
                    <a:pt x="1873250" y="3243580"/>
                  </a:lnTo>
                  <a:cubicBezTo>
                    <a:pt x="1878330" y="3246120"/>
                    <a:pt x="1883410" y="3246120"/>
                    <a:pt x="1888490" y="3243580"/>
                  </a:cubicBezTo>
                  <a:cubicBezTo>
                    <a:pt x="1889760" y="3242310"/>
                    <a:pt x="1892300" y="3242310"/>
                    <a:pt x="1893570" y="3242310"/>
                  </a:cubicBezTo>
                  <a:cubicBezTo>
                    <a:pt x="1897380" y="3241040"/>
                    <a:pt x="1901190" y="3242310"/>
                    <a:pt x="1903730" y="3238500"/>
                  </a:cubicBezTo>
                  <a:cubicBezTo>
                    <a:pt x="1905000" y="3237230"/>
                    <a:pt x="1907540" y="3238500"/>
                    <a:pt x="1910080" y="3237230"/>
                  </a:cubicBezTo>
                  <a:lnTo>
                    <a:pt x="1946910" y="3237230"/>
                  </a:lnTo>
                  <a:cubicBezTo>
                    <a:pt x="1951990" y="3237230"/>
                    <a:pt x="1958340" y="3238500"/>
                    <a:pt x="1963420" y="3239770"/>
                  </a:cubicBezTo>
                  <a:cubicBezTo>
                    <a:pt x="1969770" y="3241040"/>
                    <a:pt x="1974850" y="3239770"/>
                    <a:pt x="1979930" y="3238500"/>
                  </a:cubicBezTo>
                  <a:lnTo>
                    <a:pt x="1988820" y="3238500"/>
                  </a:lnTo>
                  <a:cubicBezTo>
                    <a:pt x="1992630" y="3238500"/>
                    <a:pt x="1996440" y="3239770"/>
                    <a:pt x="2000250" y="3238500"/>
                  </a:cubicBezTo>
                  <a:cubicBezTo>
                    <a:pt x="2002790" y="3238500"/>
                    <a:pt x="2004060" y="3235960"/>
                    <a:pt x="2005330" y="3233420"/>
                  </a:cubicBezTo>
                  <a:cubicBezTo>
                    <a:pt x="2007870" y="3229610"/>
                    <a:pt x="2011680" y="3228340"/>
                    <a:pt x="2016760" y="3228340"/>
                  </a:cubicBezTo>
                  <a:cubicBezTo>
                    <a:pt x="2020570" y="3228340"/>
                    <a:pt x="2024380" y="3227070"/>
                    <a:pt x="2028190" y="3225800"/>
                  </a:cubicBezTo>
                  <a:lnTo>
                    <a:pt x="2030730" y="3225800"/>
                  </a:lnTo>
                  <a:cubicBezTo>
                    <a:pt x="2035810" y="3233420"/>
                    <a:pt x="2043430" y="3228340"/>
                    <a:pt x="2049780" y="3229610"/>
                  </a:cubicBezTo>
                  <a:lnTo>
                    <a:pt x="2052320" y="3229610"/>
                  </a:lnTo>
                  <a:cubicBezTo>
                    <a:pt x="2057400" y="3232150"/>
                    <a:pt x="2063750" y="3234690"/>
                    <a:pt x="2068830" y="3235960"/>
                  </a:cubicBezTo>
                  <a:cubicBezTo>
                    <a:pt x="2075180" y="3237230"/>
                    <a:pt x="2080260" y="3243580"/>
                    <a:pt x="2085340" y="3243580"/>
                  </a:cubicBezTo>
                  <a:cubicBezTo>
                    <a:pt x="2094230" y="3243580"/>
                    <a:pt x="2101850" y="3249930"/>
                    <a:pt x="2109470" y="3251200"/>
                  </a:cubicBezTo>
                  <a:cubicBezTo>
                    <a:pt x="2115820" y="3252470"/>
                    <a:pt x="2122170" y="3255010"/>
                    <a:pt x="2128520" y="3257550"/>
                  </a:cubicBezTo>
                  <a:cubicBezTo>
                    <a:pt x="2131060" y="3258820"/>
                    <a:pt x="2134870" y="3257550"/>
                    <a:pt x="2137410" y="3257550"/>
                  </a:cubicBezTo>
                  <a:cubicBezTo>
                    <a:pt x="2145030" y="3258820"/>
                    <a:pt x="2152650" y="3258820"/>
                    <a:pt x="2160270" y="3260090"/>
                  </a:cubicBezTo>
                  <a:lnTo>
                    <a:pt x="2161540" y="3260090"/>
                  </a:lnTo>
                  <a:cubicBezTo>
                    <a:pt x="2170430" y="3258820"/>
                    <a:pt x="2179320" y="3261360"/>
                    <a:pt x="2188210" y="3261360"/>
                  </a:cubicBezTo>
                  <a:cubicBezTo>
                    <a:pt x="2189480" y="3035300"/>
                    <a:pt x="2183130" y="2809240"/>
                    <a:pt x="2175510" y="2583180"/>
                  </a:cubicBezTo>
                  <a:cubicBezTo>
                    <a:pt x="2167890" y="2368550"/>
                    <a:pt x="2160270" y="2153920"/>
                    <a:pt x="2159000" y="1939290"/>
                  </a:cubicBezTo>
                  <a:cubicBezTo>
                    <a:pt x="2159000" y="1831340"/>
                    <a:pt x="2160270" y="1724660"/>
                    <a:pt x="2162810" y="1616710"/>
                  </a:cubicBezTo>
                  <a:cubicBezTo>
                    <a:pt x="2166620" y="1508760"/>
                    <a:pt x="2174240" y="1400810"/>
                    <a:pt x="2179320" y="1292860"/>
                  </a:cubicBezTo>
                  <a:cubicBezTo>
                    <a:pt x="2194560" y="951230"/>
                    <a:pt x="2185670" y="608330"/>
                    <a:pt x="2180590" y="266700"/>
                  </a:cubicBezTo>
                  <a:cubicBezTo>
                    <a:pt x="2176780" y="265430"/>
                    <a:pt x="2174240" y="264160"/>
                    <a:pt x="2171700" y="262890"/>
                  </a:cubicBezTo>
                  <a:cubicBezTo>
                    <a:pt x="2167890" y="260350"/>
                    <a:pt x="2164080" y="259080"/>
                    <a:pt x="2159000" y="260350"/>
                  </a:cubicBezTo>
                  <a:lnTo>
                    <a:pt x="2151380" y="260350"/>
                  </a:lnTo>
                  <a:cubicBezTo>
                    <a:pt x="2147570" y="260350"/>
                    <a:pt x="2142490" y="260350"/>
                    <a:pt x="2139950" y="265430"/>
                  </a:cubicBezTo>
                  <a:cubicBezTo>
                    <a:pt x="2139950" y="265430"/>
                    <a:pt x="2138680" y="266700"/>
                    <a:pt x="2137410" y="266700"/>
                  </a:cubicBezTo>
                  <a:lnTo>
                    <a:pt x="2132330" y="266700"/>
                  </a:lnTo>
                  <a:cubicBezTo>
                    <a:pt x="2131060" y="264160"/>
                    <a:pt x="2133600" y="259080"/>
                    <a:pt x="2127250" y="260350"/>
                  </a:cubicBezTo>
                  <a:cubicBezTo>
                    <a:pt x="2124710" y="260350"/>
                    <a:pt x="2120900" y="261620"/>
                    <a:pt x="2118360" y="261620"/>
                  </a:cubicBezTo>
                  <a:lnTo>
                    <a:pt x="2099310" y="261620"/>
                  </a:lnTo>
                  <a:cubicBezTo>
                    <a:pt x="2098040" y="259080"/>
                    <a:pt x="2096770" y="256540"/>
                    <a:pt x="2094230" y="252730"/>
                  </a:cubicBezTo>
                  <a:cubicBezTo>
                    <a:pt x="2092960" y="250190"/>
                    <a:pt x="2091690" y="248920"/>
                    <a:pt x="2087880" y="251460"/>
                  </a:cubicBezTo>
                  <a:cubicBezTo>
                    <a:pt x="2085340" y="252730"/>
                    <a:pt x="2084070" y="252730"/>
                    <a:pt x="2082800" y="250190"/>
                  </a:cubicBezTo>
                  <a:cubicBezTo>
                    <a:pt x="2078990" y="243840"/>
                    <a:pt x="2075180" y="238760"/>
                    <a:pt x="2067560" y="237490"/>
                  </a:cubicBezTo>
                  <a:cubicBezTo>
                    <a:pt x="2066290" y="237490"/>
                    <a:pt x="2065020" y="234950"/>
                    <a:pt x="2063750" y="233680"/>
                  </a:cubicBezTo>
                  <a:cubicBezTo>
                    <a:pt x="2061210" y="231140"/>
                    <a:pt x="2059940" y="228600"/>
                    <a:pt x="2056130" y="228600"/>
                  </a:cubicBezTo>
                  <a:cubicBezTo>
                    <a:pt x="2054860" y="228600"/>
                    <a:pt x="2052320" y="226060"/>
                    <a:pt x="2052320" y="224790"/>
                  </a:cubicBezTo>
                  <a:cubicBezTo>
                    <a:pt x="2051050" y="219710"/>
                    <a:pt x="2051050" y="215900"/>
                    <a:pt x="2051050" y="210820"/>
                  </a:cubicBezTo>
                  <a:cubicBezTo>
                    <a:pt x="2049780" y="205740"/>
                    <a:pt x="2047240" y="200660"/>
                    <a:pt x="2043430" y="198120"/>
                  </a:cubicBezTo>
                  <a:cubicBezTo>
                    <a:pt x="2037080" y="194310"/>
                    <a:pt x="2032000" y="189230"/>
                    <a:pt x="2025650" y="185420"/>
                  </a:cubicBezTo>
                  <a:cubicBezTo>
                    <a:pt x="2024380" y="184150"/>
                    <a:pt x="2021840" y="182880"/>
                    <a:pt x="2019300" y="182880"/>
                  </a:cubicBezTo>
                  <a:cubicBezTo>
                    <a:pt x="2015490" y="181610"/>
                    <a:pt x="2011680" y="180340"/>
                    <a:pt x="2007870" y="180340"/>
                  </a:cubicBezTo>
                  <a:cubicBezTo>
                    <a:pt x="2004060" y="180340"/>
                    <a:pt x="1998980" y="180340"/>
                    <a:pt x="1995170" y="182880"/>
                  </a:cubicBezTo>
                  <a:cubicBezTo>
                    <a:pt x="1987550" y="186690"/>
                    <a:pt x="1981200" y="181610"/>
                    <a:pt x="1974850" y="181610"/>
                  </a:cubicBezTo>
                  <a:cubicBezTo>
                    <a:pt x="1968500" y="180340"/>
                    <a:pt x="1962150" y="177800"/>
                    <a:pt x="1957070" y="176530"/>
                  </a:cubicBezTo>
                  <a:lnTo>
                    <a:pt x="1940560" y="176530"/>
                  </a:lnTo>
                  <a:cubicBezTo>
                    <a:pt x="1926590" y="179070"/>
                    <a:pt x="1915160" y="171450"/>
                    <a:pt x="1901190" y="170180"/>
                  </a:cubicBezTo>
                  <a:cubicBezTo>
                    <a:pt x="1897380" y="170180"/>
                    <a:pt x="1893570" y="166370"/>
                    <a:pt x="1889760" y="163830"/>
                  </a:cubicBezTo>
                  <a:cubicBezTo>
                    <a:pt x="1887220" y="161290"/>
                    <a:pt x="1884680" y="161290"/>
                    <a:pt x="1880870" y="162560"/>
                  </a:cubicBezTo>
                  <a:cubicBezTo>
                    <a:pt x="1875790" y="163830"/>
                    <a:pt x="1870710" y="162560"/>
                    <a:pt x="1865630" y="163830"/>
                  </a:cubicBezTo>
                  <a:cubicBezTo>
                    <a:pt x="1858010" y="166370"/>
                    <a:pt x="1851660" y="160020"/>
                    <a:pt x="1844040" y="160020"/>
                  </a:cubicBezTo>
                  <a:cubicBezTo>
                    <a:pt x="1837690" y="161290"/>
                    <a:pt x="1831340" y="161290"/>
                    <a:pt x="1824990" y="162560"/>
                  </a:cubicBezTo>
                  <a:lnTo>
                    <a:pt x="1809750" y="166370"/>
                  </a:lnTo>
                  <a:cubicBezTo>
                    <a:pt x="1799590" y="171450"/>
                    <a:pt x="1791970" y="165100"/>
                    <a:pt x="1783080" y="162560"/>
                  </a:cubicBezTo>
                  <a:cubicBezTo>
                    <a:pt x="1776730" y="161290"/>
                    <a:pt x="1772920" y="158750"/>
                    <a:pt x="1767840" y="154940"/>
                  </a:cubicBezTo>
                  <a:cubicBezTo>
                    <a:pt x="1762760" y="151130"/>
                    <a:pt x="1757680" y="154940"/>
                    <a:pt x="1753870" y="154940"/>
                  </a:cubicBezTo>
                  <a:cubicBezTo>
                    <a:pt x="1750060" y="154940"/>
                    <a:pt x="1747520" y="158750"/>
                    <a:pt x="1744980" y="160020"/>
                  </a:cubicBezTo>
                  <a:cubicBezTo>
                    <a:pt x="1741170" y="161290"/>
                    <a:pt x="1737360" y="161290"/>
                    <a:pt x="1733550" y="161290"/>
                  </a:cubicBezTo>
                  <a:cubicBezTo>
                    <a:pt x="1729740" y="161290"/>
                    <a:pt x="1724660" y="160020"/>
                    <a:pt x="1720850" y="161290"/>
                  </a:cubicBezTo>
                  <a:cubicBezTo>
                    <a:pt x="1714500" y="163830"/>
                    <a:pt x="1709420" y="167640"/>
                    <a:pt x="1704340" y="170180"/>
                  </a:cubicBezTo>
                  <a:cubicBezTo>
                    <a:pt x="1703070" y="171450"/>
                    <a:pt x="1701800" y="172720"/>
                    <a:pt x="1700530" y="172720"/>
                  </a:cubicBezTo>
                  <a:cubicBezTo>
                    <a:pt x="1691640" y="177800"/>
                    <a:pt x="1681480" y="179070"/>
                    <a:pt x="1670050" y="179070"/>
                  </a:cubicBezTo>
                  <a:cubicBezTo>
                    <a:pt x="1663700" y="179070"/>
                    <a:pt x="1657350" y="179070"/>
                    <a:pt x="1651000" y="177800"/>
                  </a:cubicBezTo>
                  <a:cubicBezTo>
                    <a:pt x="1647190" y="177800"/>
                    <a:pt x="1644650" y="173990"/>
                    <a:pt x="1642110" y="173990"/>
                  </a:cubicBezTo>
                  <a:cubicBezTo>
                    <a:pt x="1633220" y="172720"/>
                    <a:pt x="1625600" y="172720"/>
                    <a:pt x="1616710" y="172720"/>
                  </a:cubicBezTo>
                  <a:cubicBezTo>
                    <a:pt x="1615440" y="172720"/>
                    <a:pt x="1614170" y="173990"/>
                    <a:pt x="1612900" y="173990"/>
                  </a:cubicBezTo>
                  <a:cubicBezTo>
                    <a:pt x="1607820" y="176530"/>
                    <a:pt x="1602740" y="180340"/>
                    <a:pt x="1597660" y="182880"/>
                  </a:cubicBezTo>
                  <a:cubicBezTo>
                    <a:pt x="1588770" y="185420"/>
                    <a:pt x="1579880" y="187960"/>
                    <a:pt x="1570990" y="189230"/>
                  </a:cubicBezTo>
                  <a:lnTo>
                    <a:pt x="1567180" y="189230"/>
                  </a:lnTo>
                  <a:cubicBezTo>
                    <a:pt x="1559560" y="185420"/>
                    <a:pt x="1553210" y="189230"/>
                    <a:pt x="1545590" y="190500"/>
                  </a:cubicBezTo>
                  <a:cubicBezTo>
                    <a:pt x="1537970" y="193040"/>
                    <a:pt x="1530350" y="196850"/>
                    <a:pt x="1522730" y="199390"/>
                  </a:cubicBezTo>
                  <a:cubicBezTo>
                    <a:pt x="1520190" y="200660"/>
                    <a:pt x="1517650" y="199390"/>
                    <a:pt x="1515110" y="198120"/>
                  </a:cubicBezTo>
                  <a:cubicBezTo>
                    <a:pt x="1511300" y="196850"/>
                    <a:pt x="1508760" y="196850"/>
                    <a:pt x="1506220" y="199390"/>
                  </a:cubicBezTo>
                  <a:cubicBezTo>
                    <a:pt x="1504950" y="200660"/>
                    <a:pt x="1503680" y="200660"/>
                    <a:pt x="1502410" y="200660"/>
                  </a:cubicBezTo>
                  <a:cubicBezTo>
                    <a:pt x="1498600" y="201930"/>
                    <a:pt x="1494790" y="201930"/>
                    <a:pt x="1492250" y="203200"/>
                  </a:cubicBezTo>
                  <a:cubicBezTo>
                    <a:pt x="1487170" y="207010"/>
                    <a:pt x="1482090" y="205740"/>
                    <a:pt x="1477010" y="208280"/>
                  </a:cubicBezTo>
                  <a:cubicBezTo>
                    <a:pt x="1471930" y="210820"/>
                    <a:pt x="1466850" y="210820"/>
                    <a:pt x="1463040" y="214630"/>
                  </a:cubicBezTo>
                  <a:cubicBezTo>
                    <a:pt x="1461770" y="215900"/>
                    <a:pt x="1459230" y="215900"/>
                    <a:pt x="1456690" y="215900"/>
                  </a:cubicBezTo>
                  <a:cubicBezTo>
                    <a:pt x="1450340" y="217170"/>
                    <a:pt x="1445260" y="220980"/>
                    <a:pt x="1441450" y="226060"/>
                  </a:cubicBezTo>
                  <a:cubicBezTo>
                    <a:pt x="1436370" y="231140"/>
                    <a:pt x="1431290" y="234950"/>
                    <a:pt x="1426210" y="238760"/>
                  </a:cubicBezTo>
                  <a:cubicBezTo>
                    <a:pt x="1424940" y="240030"/>
                    <a:pt x="1421130" y="240030"/>
                    <a:pt x="1419860" y="240030"/>
                  </a:cubicBezTo>
                  <a:cubicBezTo>
                    <a:pt x="1414780" y="240030"/>
                    <a:pt x="1409700" y="238760"/>
                    <a:pt x="1405890" y="237490"/>
                  </a:cubicBezTo>
                  <a:cubicBezTo>
                    <a:pt x="1403350" y="237490"/>
                    <a:pt x="1402080" y="236220"/>
                    <a:pt x="1399540" y="236220"/>
                  </a:cubicBezTo>
                  <a:cubicBezTo>
                    <a:pt x="1391920" y="240030"/>
                    <a:pt x="1383030" y="237490"/>
                    <a:pt x="1375410" y="237490"/>
                  </a:cubicBezTo>
                  <a:cubicBezTo>
                    <a:pt x="1374140" y="237490"/>
                    <a:pt x="1371600" y="236220"/>
                    <a:pt x="1370330" y="234950"/>
                  </a:cubicBezTo>
                  <a:cubicBezTo>
                    <a:pt x="1365250" y="231140"/>
                    <a:pt x="1360170" y="231140"/>
                    <a:pt x="1355090" y="233680"/>
                  </a:cubicBezTo>
                  <a:cubicBezTo>
                    <a:pt x="1351280" y="234950"/>
                    <a:pt x="1347470" y="234950"/>
                    <a:pt x="1344930" y="232410"/>
                  </a:cubicBezTo>
                  <a:cubicBezTo>
                    <a:pt x="1339850" y="228600"/>
                    <a:pt x="1333500" y="226060"/>
                    <a:pt x="1327150" y="224790"/>
                  </a:cubicBezTo>
                  <a:cubicBezTo>
                    <a:pt x="1322070" y="223520"/>
                    <a:pt x="1316990" y="220980"/>
                    <a:pt x="1311910" y="218440"/>
                  </a:cubicBezTo>
                  <a:cubicBezTo>
                    <a:pt x="1309370" y="217170"/>
                    <a:pt x="1306830" y="218440"/>
                    <a:pt x="1304290" y="218440"/>
                  </a:cubicBezTo>
                  <a:cubicBezTo>
                    <a:pt x="1301750" y="218440"/>
                    <a:pt x="1300480" y="219710"/>
                    <a:pt x="1297940" y="219710"/>
                  </a:cubicBezTo>
                  <a:cubicBezTo>
                    <a:pt x="1290320" y="220980"/>
                    <a:pt x="1282700" y="223520"/>
                    <a:pt x="1276350" y="222250"/>
                  </a:cubicBezTo>
                  <a:cubicBezTo>
                    <a:pt x="1267460" y="219710"/>
                    <a:pt x="1258570" y="220980"/>
                    <a:pt x="1250950" y="215900"/>
                  </a:cubicBezTo>
                  <a:cubicBezTo>
                    <a:pt x="1247140" y="213360"/>
                    <a:pt x="1245870" y="215900"/>
                    <a:pt x="1243330" y="215900"/>
                  </a:cubicBezTo>
                  <a:cubicBezTo>
                    <a:pt x="1242060" y="215900"/>
                    <a:pt x="1240790" y="215900"/>
                    <a:pt x="1238250" y="217170"/>
                  </a:cubicBezTo>
                  <a:cubicBezTo>
                    <a:pt x="1236980" y="220980"/>
                    <a:pt x="1231900" y="223520"/>
                    <a:pt x="1225550" y="220980"/>
                  </a:cubicBezTo>
                  <a:cubicBezTo>
                    <a:pt x="1221740" y="219710"/>
                    <a:pt x="1219200" y="219710"/>
                    <a:pt x="1215390" y="220980"/>
                  </a:cubicBezTo>
                  <a:cubicBezTo>
                    <a:pt x="1211580" y="222250"/>
                    <a:pt x="1207770" y="222250"/>
                    <a:pt x="1202690" y="223520"/>
                  </a:cubicBezTo>
                  <a:lnTo>
                    <a:pt x="1201420" y="223520"/>
                  </a:lnTo>
                  <a:cubicBezTo>
                    <a:pt x="1191260" y="229870"/>
                    <a:pt x="1181100" y="224790"/>
                    <a:pt x="1169670" y="224790"/>
                  </a:cubicBezTo>
                  <a:lnTo>
                    <a:pt x="1163320" y="224790"/>
                  </a:lnTo>
                  <a:cubicBezTo>
                    <a:pt x="1155700" y="226060"/>
                    <a:pt x="1151890" y="219710"/>
                    <a:pt x="1146810" y="215900"/>
                  </a:cubicBezTo>
                  <a:cubicBezTo>
                    <a:pt x="1141730" y="212090"/>
                    <a:pt x="1136650" y="207010"/>
                    <a:pt x="1131570" y="204470"/>
                  </a:cubicBezTo>
                  <a:cubicBezTo>
                    <a:pt x="1130300" y="203200"/>
                    <a:pt x="1126490" y="204470"/>
                    <a:pt x="1123950" y="204470"/>
                  </a:cubicBezTo>
                  <a:lnTo>
                    <a:pt x="1112520" y="204470"/>
                  </a:lnTo>
                  <a:lnTo>
                    <a:pt x="1111250" y="203200"/>
                  </a:lnTo>
                  <a:cubicBezTo>
                    <a:pt x="1102360" y="205740"/>
                    <a:pt x="1097280" y="200660"/>
                    <a:pt x="1090930" y="195580"/>
                  </a:cubicBezTo>
                  <a:cubicBezTo>
                    <a:pt x="1087120" y="193040"/>
                    <a:pt x="1082040" y="190500"/>
                    <a:pt x="1078230" y="189230"/>
                  </a:cubicBezTo>
                  <a:cubicBezTo>
                    <a:pt x="1073150" y="186690"/>
                    <a:pt x="1066800" y="185420"/>
                    <a:pt x="1064260" y="179070"/>
                  </a:cubicBezTo>
                  <a:cubicBezTo>
                    <a:pt x="1062990" y="176530"/>
                    <a:pt x="1060450" y="176530"/>
                    <a:pt x="1059180" y="173990"/>
                  </a:cubicBezTo>
                  <a:cubicBezTo>
                    <a:pt x="1057910" y="171450"/>
                    <a:pt x="1056640" y="168910"/>
                    <a:pt x="1056640" y="167640"/>
                  </a:cubicBezTo>
                  <a:cubicBezTo>
                    <a:pt x="1056640" y="165100"/>
                    <a:pt x="1057910" y="162560"/>
                    <a:pt x="1059180" y="160020"/>
                  </a:cubicBezTo>
                  <a:cubicBezTo>
                    <a:pt x="1060450" y="156210"/>
                    <a:pt x="1057910" y="152400"/>
                    <a:pt x="1054100" y="149860"/>
                  </a:cubicBezTo>
                  <a:cubicBezTo>
                    <a:pt x="1052830" y="148590"/>
                    <a:pt x="1050290" y="148590"/>
                    <a:pt x="1050290" y="147320"/>
                  </a:cubicBezTo>
                  <a:cubicBezTo>
                    <a:pt x="1047750" y="139700"/>
                    <a:pt x="1041400" y="137160"/>
                    <a:pt x="1036320" y="130810"/>
                  </a:cubicBezTo>
                  <a:cubicBezTo>
                    <a:pt x="1032510" y="127000"/>
                    <a:pt x="1029970" y="121920"/>
                    <a:pt x="1027430" y="116840"/>
                  </a:cubicBezTo>
                  <a:cubicBezTo>
                    <a:pt x="1024890" y="114300"/>
                    <a:pt x="1023620" y="111760"/>
                    <a:pt x="1019810" y="109220"/>
                  </a:cubicBezTo>
                  <a:cubicBezTo>
                    <a:pt x="1010920" y="105410"/>
                    <a:pt x="1002030" y="101600"/>
                    <a:pt x="993140" y="96520"/>
                  </a:cubicBezTo>
                  <a:cubicBezTo>
                    <a:pt x="993140" y="106680"/>
                    <a:pt x="990600" y="104140"/>
                    <a:pt x="989330" y="101600"/>
                  </a:cubicBezTo>
                  <a:cubicBezTo>
                    <a:pt x="989330" y="97790"/>
                    <a:pt x="986790" y="96520"/>
                    <a:pt x="982980" y="96520"/>
                  </a:cubicBezTo>
                  <a:cubicBezTo>
                    <a:pt x="982980" y="96520"/>
                    <a:pt x="981710" y="96520"/>
                    <a:pt x="981710" y="95250"/>
                  </a:cubicBezTo>
                  <a:cubicBezTo>
                    <a:pt x="980440" y="87630"/>
                    <a:pt x="974090" y="90170"/>
                    <a:pt x="970280" y="88900"/>
                  </a:cubicBezTo>
                  <a:cubicBezTo>
                    <a:pt x="967740" y="87630"/>
                    <a:pt x="965200" y="86360"/>
                    <a:pt x="962660" y="87630"/>
                  </a:cubicBezTo>
                  <a:cubicBezTo>
                    <a:pt x="957580" y="88900"/>
                    <a:pt x="953770" y="85090"/>
                    <a:pt x="948690" y="83820"/>
                  </a:cubicBezTo>
                  <a:cubicBezTo>
                    <a:pt x="947420" y="83820"/>
                    <a:pt x="946150" y="83820"/>
                    <a:pt x="944880" y="85090"/>
                  </a:cubicBezTo>
                  <a:cubicBezTo>
                    <a:pt x="942340" y="87630"/>
                    <a:pt x="939800" y="87630"/>
                    <a:pt x="935990" y="85090"/>
                  </a:cubicBezTo>
                  <a:cubicBezTo>
                    <a:pt x="930910" y="81280"/>
                    <a:pt x="925830" y="81280"/>
                    <a:pt x="919480" y="83820"/>
                  </a:cubicBezTo>
                  <a:cubicBezTo>
                    <a:pt x="916940" y="85090"/>
                    <a:pt x="914400" y="85090"/>
                    <a:pt x="911860" y="83820"/>
                  </a:cubicBezTo>
                  <a:cubicBezTo>
                    <a:pt x="906780" y="81280"/>
                    <a:pt x="901700" y="77470"/>
                    <a:pt x="895350" y="74930"/>
                  </a:cubicBezTo>
                  <a:cubicBezTo>
                    <a:pt x="894080" y="74930"/>
                    <a:pt x="892810" y="73660"/>
                    <a:pt x="891540" y="73660"/>
                  </a:cubicBezTo>
                  <a:cubicBezTo>
                    <a:pt x="883920" y="74930"/>
                    <a:pt x="877570" y="72390"/>
                    <a:pt x="869950" y="74930"/>
                  </a:cubicBezTo>
                  <a:cubicBezTo>
                    <a:pt x="866140" y="76200"/>
                    <a:pt x="861060" y="76200"/>
                    <a:pt x="858520" y="81280"/>
                  </a:cubicBezTo>
                  <a:cubicBezTo>
                    <a:pt x="857250" y="82550"/>
                    <a:pt x="853440" y="82550"/>
                    <a:pt x="850900" y="83820"/>
                  </a:cubicBezTo>
                  <a:cubicBezTo>
                    <a:pt x="844550" y="85090"/>
                    <a:pt x="838200" y="86360"/>
                    <a:pt x="831850" y="83820"/>
                  </a:cubicBezTo>
                  <a:cubicBezTo>
                    <a:pt x="826770" y="81280"/>
                    <a:pt x="820420" y="82550"/>
                    <a:pt x="815340" y="81280"/>
                  </a:cubicBezTo>
                  <a:cubicBezTo>
                    <a:pt x="811530" y="80010"/>
                    <a:pt x="808990" y="77470"/>
                    <a:pt x="806450" y="76200"/>
                  </a:cubicBezTo>
                  <a:cubicBezTo>
                    <a:pt x="805180" y="74930"/>
                    <a:pt x="803910" y="73660"/>
                    <a:pt x="802640" y="73660"/>
                  </a:cubicBezTo>
                  <a:cubicBezTo>
                    <a:pt x="795020" y="71120"/>
                    <a:pt x="788670" y="66040"/>
                    <a:pt x="784860" y="59690"/>
                  </a:cubicBezTo>
                  <a:cubicBezTo>
                    <a:pt x="782320" y="55880"/>
                    <a:pt x="778510" y="52070"/>
                    <a:pt x="775970" y="48260"/>
                  </a:cubicBezTo>
                  <a:cubicBezTo>
                    <a:pt x="767080" y="45720"/>
                    <a:pt x="768350" y="35560"/>
                    <a:pt x="763270" y="30480"/>
                  </a:cubicBezTo>
                  <a:cubicBezTo>
                    <a:pt x="759460" y="25400"/>
                    <a:pt x="755650" y="22860"/>
                    <a:pt x="749300" y="21590"/>
                  </a:cubicBezTo>
                  <a:lnTo>
                    <a:pt x="748030" y="21590"/>
                  </a:lnTo>
                  <a:cubicBezTo>
                    <a:pt x="741680" y="16510"/>
                    <a:pt x="735330" y="20320"/>
                    <a:pt x="727710" y="20320"/>
                  </a:cubicBezTo>
                  <a:cubicBezTo>
                    <a:pt x="725170" y="20320"/>
                    <a:pt x="721360" y="17780"/>
                    <a:pt x="718820" y="16510"/>
                  </a:cubicBezTo>
                  <a:cubicBezTo>
                    <a:pt x="717550" y="13970"/>
                    <a:pt x="716280" y="12700"/>
                    <a:pt x="715010" y="12700"/>
                  </a:cubicBezTo>
                  <a:cubicBezTo>
                    <a:pt x="707390" y="11430"/>
                    <a:pt x="701040" y="6350"/>
                    <a:pt x="694690" y="0"/>
                  </a:cubicBezTo>
                  <a:cubicBezTo>
                    <a:pt x="692150" y="1270"/>
                    <a:pt x="689610" y="2540"/>
                    <a:pt x="687070" y="2540"/>
                  </a:cubicBezTo>
                  <a:cubicBezTo>
                    <a:pt x="684530" y="3810"/>
                    <a:pt x="680720" y="3810"/>
                    <a:pt x="676910" y="3810"/>
                  </a:cubicBezTo>
                  <a:cubicBezTo>
                    <a:pt x="671830" y="2540"/>
                    <a:pt x="666750" y="3810"/>
                    <a:pt x="661670" y="7620"/>
                  </a:cubicBezTo>
                  <a:cubicBezTo>
                    <a:pt x="659130" y="8890"/>
                    <a:pt x="657860" y="10160"/>
                    <a:pt x="655320" y="11430"/>
                  </a:cubicBezTo>
                  <a:cubicBezTo>
                    <a:pt x="652780" y="12700"/>
                    <a:pt x="651510" y="15240"/>
                    <a:pt x="648970" y="16510"/>
                  </a:cubicBezTo>
                  <a:cubicBezTo>
                    <a:pt x="647700" y="17780"/>
                    <a:pt x="645160" y="17780"/>
                    <a:pt x="643890" y="19050"/>
                  </a:cubicBezTo>
                  <a:lnTo>
                    <a:pt x="636270" y="22860"/>
                  </a:lnTo>
                  <a:cubicBezTo>
                    <a:pt x="636270" y="22860"/>
                    <a:pt x="635000" y="24130"/>
                    <a:pt x="635000" y="22860"/>
                  </a:cubicBezTo>
                  <a:cubicBezTo>
                    <a:pt x="629920" y="20320"/>
                    <a:pt x="626110" y="25400"/>
                    <a:pt x="622300" y="27940"/>
                  </a:cubicBezTo>
                  <a:cubicBezTo>
                    <a:pt x="618490" y="30480"/>
                    <a:pt x="613410" y="30480"/>
                    <a:pt x="609600" y="33020"/>
                  </a:cubicBezTo>
                  <a:lnTo>
                    <a:pt x="608330" y="33020"/>
                  </a:lnTo>
                  <a:cubicBezTo>
                    <a:pt x="601980" y="34290"/>
                    <a:pt x="595630" y="36830"/>
                    <a:pt x="589280" y="38100"/>
                  </a:cubicBezTo>
                  <a:cubicBezTo>
                    <a:pt x="586740" y="38100"/>
                    <a:pt x="585470" y="39370"/>
                    <a:pt x="582930" y="40640"/>
                  </a:cubicBezTo>
                  <a:cubicBezTo>
                    <a:pt x="579120" y="41910"/>
                    <a:pt x="575310" y="44450"/>
                    <a:pt x="571500" y="45720"/>
                  </a:cubicBezTo>
                  <a:cubicBezTo>
                    <a:pt x="568960" y="46990"/>
                    <a:pt x="565150" y="48260"/>
                    <a:pt x="562610" y="49530"/>
                  </a:cubicBezTo>
                  <a:lnTo>
                    <a:pt x="558800" y="49530"/>
                  </a:lnTo>
                  <a:cubicBezTo>
                    <a:pt x="558800" y="49530"/>
                    <a:pt x="556260" y="49530"/>
                    <a:pt x="554990" y="52070"/>
                  </a:cubicBezTo>
                  <a:cubicBezTo>
                    <a:pt x="549910" y="49530"/>
                    <a:pt x="543560" y="48260"/>
                    <a:pt x="538480" y="45720"/>
                  </a:cubicBezTo>
                  <a:cubicBezTo>
                    <a:pt x="534670" y="44450"/>
                    <a:pt x="525780" y="46990"/>
                    <a:pt x="523240" y="50800"/>
                  </a:cubicBezTo>
                  <a:cubicBezTo>
                    <a:pt x="521970" y="52070"/>
                    <a:pt x="520700" y="53340"/>
                    <a:pt x="519430" y="53340"/>
                  </a:cubicBezTo>
                  <a:cubicBezTo>
                    <a:pt x="518160" y="53340"/>
                    <a:pt x="515620" y="52070"/>
                    <a:pt x="514350" y="52070"/>
                  </a:cubicBezTo>
                  <a:cubicBezTo>
                    <a:pt x="513080" y="52070"/>
                    <a:pt x="511810" y="53340"/>
                    <a:pt x="509270" y="53340"/>
                  </a:cubicBezTo>
                  <a:cubicBezTo>
                    <a:pt x="509270" y="54610"/>
                    <a:pt x="510540" y="55880"/>
                    <a:pt x="510540" y="57150"/>
                  </a:cubicBezTo>
                  <a:cubicBezTo>
                    <a:pt x="506730" y="58420"/>
                    <a:pt x="500380" y="68580"/>
                    <a:pt x="500380" y="73660"/>
                  </a:cubicBezTo>
                  <a:cubicBezTo>
                    <a:pt x="494030" y="76200"/>
                    <a:pt x="486410" y="77470"/>
                    <a:pt x="483870" y="85090"/>
                  </a:cubicBezTo>
                  <a:cubicBezTo>
                    <a:pt x="483870" y="86360"/>
                    <a:pt x="482600" y="86360"/>
                    <a:pt x="482600" y="87630"/>
                  </a:cubicBezTo>
                  <a:cubicBezTo>
                    <a:pt x="474980" y="88900"/>
                    <a:pt x="473710" y="96520"/>
                    <a:pt x="469900" y="102870"/>
                  </a:cubicBezTo>
                  <a:lnTo>
                    <a:pt x="469900" y="105410"/>
                  </a:lnTo>
                  <a:cubicBezTo>
                    <a:pt x="468630" y="105410"/>
                    <a:pt x="467360" y="106680"/>
                    <a:pt x="466090" y="106680"/>
                  </a:cubicBezTo>
                  <a:cubicBezTo>
                    <a:pt x="461010" y="109220"/>
                    <a:pt x="458470" y="113030"/>
                    <a:pt x="457200" y="119380"/>
                  </a:cubicBezTo>
                  <a:cubicBezTo>
                    <a:pt x="455930" y="125730"/>
                    <a:pt x="455930" y="130810"/>
                    <a:pt x="454660" y="137160"/>
                  </a:cubicBezTo>
                  <a:cubicBezTo>
                    <a:pt x="452120" y="135890"/>
                    <a:pt x="448310" y="138430"/>
                    <a:pt x="447040" y="134620"/>
                  </a:cubicBezTo>
                  <a:lnTo>
                    <a:pt x="444500" y="134620"/>
                  </a:lnTo>
                  <a:cubicBezTo>
                    <a:pt x="440690" y="139700"/>
                    <a:pt x="436880" y="144780"/>
                    <a:pt x="433070" y="148590"/>
                  </a:cubicBezTo>
                  <a:cubicBezTo>
                    <a:pt x="429260" y="151130"/>
                    <a:pt x="425450" y="152400"/>
                    <a:pt x="420370" y="154940"/>
                  </a:cubicBezTo>
                  <a:lnTo>
                    <a:pt x="420370" y="157480"/>
                  </a:lnTo>
                  <a:cubicBezTo>
                    <a:pt x="415290" y="156210"/>
                    <a:pt x="411480" y="154940"/>
                    <a:pt x="407670" y="152400"/>
                  </a:cubicBezTo>
                  <a:cubicBezTo>
                    <a:pt x="406400" y="152400"/>
                    <a:pt x="405130" y="151130"/>
                    <a:pt x="405130" y="151130"/>
                  </a:cubicBezTo>
                  <a:cubicBezTo>
                    <a:pt x="403860" y="151130"/>
                    <a:pt x="403860" y="149860"/>
                    <a:pt x="403860" y="149860"/>
                  </a:cubicBezTo>
                  <a:cubicBezTo>
                    <a:pt x="402590" y="149860"/>
                    <a:pt x="402590" y="151130"/>
                    <a:pt x="402590" y="152400"/>
                  </a:cubicBezTo>
                  <a:cubicBezTo>
                    <a:pt x="402590" y="157480"/>
                    <a:pt x="400050" y="156210"/>
                    <a:pt x="397510" y="154940"/>
                  </a:cubicBezTo>
                  <a:cubicBezTo>
                    <a:pt x="394970" y="153670"/>
                    <a:pt x="392430" y="153670"/>
                    <a:pt x="391160" y="157480"/>
                  </a:cubicBezTo>
                  <a:cubicBezTo>
                    <a:pt x="391160" y="158750"/>
                    <a:pt x="389890" y="160020"/>
                    <a:pt x="388620" y="160020"/>
                  </a:cubicBezTo>
                  <a:cubicBezTo>
                    <a:pt x="384810" y="161290"/>
                    <a:pt x="381000" y="162560"/>
                    <a:pt x="379730" y="166370"/>
                  </a:cubicBezTo>
                  <a:cubicBezTo>
                    <a:pt x="378460" y="168910"/>
                    <a:pt x="377190" y="170180"/>
                    <a:pt x="374650" y="172720"/>
                  </a:cubicBezTo>
                  <a:lnTo>
                    <a:pt x="355600" y="172720"/>
                  </a:lnTo>
                  <a:cubicBezTo>
                    <a:pt x="353060" y="172720"/>
                    <a:pt x="350520" y="172720"/>
                    <a:pt x="347980" y="173990"/>
                  </a:cubicBezTo>
                  <a:cubicBezTo>
                    <a:pt x="345440" y="173990"/>
                    <a:pt x="342900" y="175260"/>
                    <a:pt x="339090" y="176530"/>
                  </a:cubicBezTo>
                  <a:cubicBezTo>
                    <a:pt x="336550" y="177800"/>
                    <a:pt x="332740" y="180340"/>
                    <a:pt x="330200" y="181610"/>
                  </a:cubicBezTo>
                  <a:cubicBezTo>
                    <a:pt x="328930" y="182880"/>
                    <a:pt x="327660" y="182880"/>
                    <a:pt x="326390" y="182880"/>
                  </a:cubicBezTo>
                  <a:cubicBezTo>
                    <a:pt x="320040" y="182880"/>
                    <a:pt x="316230" y="186690"/>
                    <a:pt x="312420" y="190500"/>
                  </a:cubicBezTo>
                  <a:cubicBezTo>
                    <a:pt x="308610" y="193040"/>
                    <a:pt x="306070" y="196850"/>
                    <a:pt x="302260" y="199390"/>
                  </a:cubicBezTo>
                  <a:cubicBezTo>
                    <a:pt x="299720" y="200660"/>
                    <a:pt x="297180" y="201930"/>
                    <a:pt x="295910" y="203200"/>
                  </a:cubicBezTo>
                  <a:cubicBezTo>
                    <a:pt x="293370" y="204470"/>
                    <a:pt x="292100" y="207010"/>
                    <a:pt x="289560" y="207010"/>
                  </a:cubicBezTo>
                  <a:cubicBezTo>
                    <a:pt x="287020" y="208280"/>
                    <a:pt x="283210" y="208280"/>
                    <a:pt x="280670" y="207010"/>
                  </a:cubicBezTo>
                  <a:cubicBezTo>
                    <a:pt x="276860" y="204470"/>
                    <a:pt x="273050" y="207010"/>
                    <a:pt x="270510" y="208280"/>
                  </a:cubicBezTo>
                  <a:cubicBezTo>
                    <a:pt x="266700" y="209550"/>
                    <a:pt x="264160" y="212090"/>
                    <a:pt x="261620" y="213360"/>
                  </a:cubicBezTo>
                  <a:cubicBezTo>
                    <a:pt x="262890" y="214630"/>
                    <a:pt x="262890" y="215900"/>
                    <a:pt x="264160" y="217170"/>
                  </a:cubicBezTo>
                  <a:lnTo>
                    <a:pt x="260350" y="217170"/>
                  </a:lnTo>
                  <a:cubicBezTo>
                    <a:pt x="260350" y="218440"/>
                    <a:pt x="259080" y="219710"/>
                    <a:pt x="259080" y="220980"/>
                  </a:cubicBezTo>
                  <a:cubicBezTo>
                    <a:pt x="257810" y="220980"/>
                    <a:pt x="256540" y="219710"/>
                    <a:pt x="256540" y="219710"/>
                  </a:cubicBezTo>
                  <a:cubicBezTo>
                    <a:pt x="252730" y="222250"/>
                    <a:pt x="248920" y="224790"/>
                    <a:pt x="245110" y="226060"/>
                  </a:cubicBezTo>
                  <a:cubicBezTo>
                    <a:pt x="243840" y="226060"/>
                    <a:pt x="242570" y="227330"/>
                    <a:pt x="242570" y="227330"/>
                  </a:cubicBezTo>
                  <a:cubicBezTo>
                    <a:pt x="237490" y="226060"/>
                    <a:pt x="231140" y="227330"/>
                    <a:pt x="227330" y="223520"/>
                  </a:cubicBezTo>
                  <a:cubicBezTo>
                    <a:pt x="224790" y="220980"/>
                    <a:pt x="220980" y="219710"/>
                    <a:pt x="218440" y="217170"/>
                  </a:cubicBezTo>
                  <a:cubicBezTo>
                    <a:pt x="214630" y="214630"/>
                    <a:pt x="209550" y="215900"/>
                    <a:pt x="205740" y="222250"/>
                  </a:cubicBezTo>
                  <a:lnTo>
                    <a:pt x="187960" y="204470"/>
                  </a:lnTo>
                  <a:cubicBezTo>
                    <a:pt x="186690" y="205740"/>
                    <a:pt x="184150" y="207010"/>
                    <a:pt x="182880" y="208280"/>
                  </a:cubicBezTo>
                  <a:cubicBezTo>
                    <a:pt x="181610" y="208280"/>
                    <a:pt x="181610" y="209550"/>
                    <a:pt x="180340" y="209550"/>
                  </a:cubicBezTo>
                  <a:cubicBezTo>
                    <a:pt x="175260" y="210820"/>
                    <a:pt x="170180" y="212090"/>
                    <a:pt x="163830" y="213360"/>
                  </a:cubicBezTo>
                  <a:cubicBezTo>
                    <a:pt x="160020" y="214630"/>
                    <a:pt x="157480" y="215900"/>
                    <a:pt x="157480" y="220980"/>
                  </a:cubicBezTo>
                  <a:cubicBezTo>
                    <a:pt x="152400" y="223520"/>
                    <a:pt x="147320" y="222250"/>
                    <a:pt x="143510" y="227330"/>
                  </a:cubicBezTo>
                  <a:lnTo>
                    <a:pt x="139700" y="227330"/>
                  </a:lnTo>
                  <a:cubicBezTo>
                    <a:pt x="132080" y="223520"/>
                    <a:pt x="125730" y="224790"/>
                    <a:pt x="120650" y="231140"/>
                  </a:cubicBezTo>
                  <a:cubicBezTo>
                    <a:pt x="119380" y="232410"/>
                    <a:pt x="118110" y="232410"/>
                    <a:pt x="115570" y="232410"/>
                  </a:cubicBezTo>
                  <a:cubicBezTo>
                    <a:pt x="109220" y="231140"/>
                    <a:pt x="104140" y="234950"/>
                    <a:pt x="99060" y="238760"/>
                  </a:cubicBezTo>
                  <a:cubicBezTo>
                    <a:pt x="96520" y="241300"/>
                    <a:pt x="93980" y="242570"/>
                    <a:pt x="90170" y="242570"/>
                  </a:cubicBezTo>
                  <a:cubicBezTo>
                    <a:pt x="83820" y="243840"/>
                    <a:pt x="78740" y="243840"/>
                    <a:pt x="72390" y="243840"/>
                  </a:cubicBezTo>
                  <a:cubicBezTo>
                    <a:pt x="72390" y="243840"/>
                    <a:pt x="71120" y="243840"/>
                    <a:pt x="71120" y="245110"/>
                  </a:cubicBezTo>
                  <a:cubicBezTo>
                    <a:pt x="66040" y="251460"/>
                    <a:pt x="59690" y="251460"/>
                    <a:pt x="52070" y="251460"/>
                  </a:cubicBezTo>
                  <a:cubicBezTo>
                    <a:pt x="44450" y="251460"/>
                    <a:pt x="36830" y="252730"/>
                    <a:pt x="30480" y="259080"/>
                  </a:cubicBezTo>
                  <a:cubicBezTo>
                    <a:pt x="26670" y="262890"/>
                    <a:pt x="21590" y="265430"/>
                    <a:pt x="16510" y="269240"/>
                  </a:cubicBezTo>
                  <a:cubicBezTo>
                    <a:pt x="15240" y="269240"/>
                    <a:pt x="13970" y="270510"/>
                    <a:pt x="13970" y="270510"/>
                  </a:cubicBezTo>
                  <a:cubicBezTo>
                    <a:pt x="10160" y="270510"/>
                    <a:pt x="5080" y="269240"/>
                    <a:pt x="1270" y="269240"/>
                  </a:cubicBezTo>
                  <a:cubicBezTo>
                    <a:pt x="0" y="284480"/>
                    <a:pt x="2540" y="300990"/>
                    <a:pt x="3810" y="317500"/>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6" name="TextBox 6"/>
          <p:cNvSpPr txBox="1"/>
          <p:nvPr/>
        </p:nvSpPr>
        <p:spPr>
          <a:xfrm>
            <a:off x="852471" y="1651029"/>
            <a:ext cx="10681859" cy="7781925"/>
          </a:xfrm>
          <a:prstGeom prst="rect">
            <a:avLst/>
          </a:prstGeom>
        </p:spPr>
        <p:txBody>
          <a:bodyPr lIns="0" tIns="0" rIns="0" bIns="0" rtlCol="0" anchor="t">
            <a:spAutoFit/>
          </a:bodyPr>
          <a:lstStyle/>
          <a:p>
            <a:pPr algn="l">
              <a:lnSpc>
                <a:spcPts val="4080"/>
              </a:lnSpc>
            </a:pPr>
            <a:r>
              <a:rPr lang="en-US" sz="3400" spc="31" dirty="0">
                <a:solidFill>
                  <a:srgbClr val="000000"/>
                </a:solidFill>
                <a:latin typeface="Arial"/>
              </a:rPr>
              <a:t>Surprisingly, facial hair can develop in everyone, although in males it is much thicker, darker and covers more of the face. However, some girls also notice an increase in facial hair during puberty.</a:t>
            </a:r>
          </a:p>
          <a:p>
            <a:pPr algn="l">
              <a:lnSpc>
                <a:spcPts val="4080"/>
              </a:lnSpc>
            </a:pPr>
            <a:endParaRPr lang="en-US" sz="3400" spc="31" dirty="0">
              <a:solidFill>
                <a:srgbClr val="000000"/>
              </a:solidFill>
              <a:latin typeface="Arial"/>
            </a:endParaRPr>
          </a:p>
          <a:p>
            <a:pPr algn="l">
              <a:lnSpc>
                <a:spcPts val="4080"/>
              </a:lnSpc>
            </a:pPr>
            <a:r>
              <a:rPr lang="en-US" sz="3400" spc="31" dirty="0">
                <a:solidFill>
                  <a:srgbClr val="000000"/>
                </a:solidFill>
                <a:latin typeface="Arial"/>
              </a:rPr>
              <a:t>Most people grow hair under their arms and genitals and start sweating more during and after puberty. Extra hair also grows on the arms and legs of most people. This tends to be thicker and darker in males.</a:t>
            </a:r>
          </a:p>
          <a:p>
            <a:pPr algn="l">
              <a:lnSpc>
                <a:spcPts val="4080"/>
              </a:lnSpc>
            </a:pPr>
            <a:endParaRPr lang="en-US" sz="3400" spc="31" dirty="0">
              <a:solidFill>
                <a:srgbClr val="000000"/>
              </a:solidFill>
              <a:latin typeface="Arial"/>
            </a:endParaRPr>
          </a:p>
          <a:p>
            <a:pPr algn="l">
              <a:lnSpc>
                <a:spcPts val="4080"/>
              </a:lnSpc>
            </a:pPr>
            <a:r>
              <a:rPr lang="en-US" sz="3400" spc="31" dirty="0">
                <a:solidFill>
                  <a:srgbClr val="000000"/>
                </a:solidFill>
                <a:latin typeface="Arial"/>
              </a:rPr>
              <a:t>Shaving is an option for anyone to get rid of excess hair.</a:t>
            </a:r>
          </a:p>
          <a:p>
            <a:pPr algn="l">
              <a:lnSpc>
                <a:spcPts val="4080"/>
              </a:lnSpc>
            </a:pPr>
            <a:endParaRPr lang="en-US" sz="3400" spc="31" dirty="0">
              <a:solidFill>
                <a:srgbClr val="000000"/>
              </a:solidFill>
              <a:latin typeface="Arial"/>
            </a:endParaRPr>
          </a:p>
          <a:p>
            <a:pPr algn="l">
              <a:lnSpc>
                <a:spcPts val="4080"/>
              </a:lnSpc>
            </a:pPr>
            <a:r>
              <a:rPr lang="en-US" sz="3400" spc="31" dirty="0">
                <a:solidFill>
                  <a:srgbClr val="000000"/>
                </a:solidFill>
                <a:latin typeface="Arial"/>
              </a:rPr>
              <a:t>Spots and greasy hair is common, but doesn't happen to everyone.</a:t>
            </a:r>
          </a:p>
        </p:txBody>
      </p:sp>
      <p:sp>
        <p:nvSpPr>
          <p:cNvPr id="7" name="TextBox 7"/>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46</a:t>
            </a:r>
          </a:p>
        </p:txBody>
      </p:sp>
      <p:sp>
        <p:nvSpPr>
          <p:cNvPr id="8" name="TextBox 8"/>
          <p:cNvSpPr txBox="1"/>
          <p:nvPr/>
        </p:nvSpPr>
        <p:spPr>
          <a:xfrm>
            <a:off x="852471" y="622844"/>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both</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TextBox 4"/>
          <p:cNvSpPr txBox="1"/>
          <p:nvPr/>
        </p:nvSpPr>
        <p:spPr>
          <a:xfrm>
            <a:off x="852471" y="1554827"/>
            <a:ext cx="11375118" cy="7677150"/>
          </a:xfrm>
          <a:prstGeom prst="rect">
            <a:avLst/>
          </a:prstGeom>
        </p:spPr>
        <p:txBody>
          <a:bodyPr lIns="0" tIns="0" rIns="0" bIns="0" rtlCol="0" anchor="t">
            <a:spAutoFit/>
          </a:bodyPr>
          <a:lstStyle/>
          <a:p>
            <a:pPr algn="l">
              <a:lnSpc>
                <a:spcPts val="4320"/>
              </a:lnSpc>
            </a:pPr>
            <a:r>
              <a:rPr lang="en-US" sz="3600" spc="33" dirty="0">
                <a:solidFill>
                  <a:srgbClr val="000000"/>
                </a:solidFill>
                <a:latin typeface="Arial"/>
              </a:rPr>
              <a:t>The development of breasts and genitals occurs at a different rate amongst individuals, however, by the age of 16-17 almost everyone will have gone through puberty.</a:t>
            </a:r>
          </a:p>
          <a:p>
            <a:pPr algn="l">
              <a:lnSpc>
                <a:spcPts val="4320"/>
              </a:lnSpc>
            </a:pPr>
            <a:endParaRPr lang="en-US" sz="3600" spc="33" dirty="0">
              <a:solidFill>
                <a:srgbClr val="000000"/>
              </a:solidFill>
              <a:latin typeface="Arial"/>
            </a:endParaRPr>
          </a:p>
          <a:p>
            <a:pPr algn="l">
              <a:lnSpc>
                <a:spcPts val="4320"/>
              </a:lnSpc>
            </a:pPr>
            <a:r>
              <a:rPr lang="en-US" sz="3600" spc="33" dirty="0">
                <a:solidFill>
                  <a:srgbClr val="000000"/>
                </a:solidFill>
                <a:latin typeface="Arial"/>
              </a:rPr>
              <a:t>Most will also experience a growth spurt, but this often depends on your genetics. Puberty tends to start earlier in girls.</a:t>
            </a:r>
          </a:p>
          <a:p>
            <a:pPr algn="l">
              <a:lnSpc>
                <a:spcPts val="4320"/>
              </a:lnSpc>
            </a:pPr>
            <a:endParaRPr lang="en-US" sz="3600" spc="33" dirty="0">
              <a:solidFill>
                <a:srgbClr val="000000"/>
              </a:solidFill>
              <a:latin typeface="Arial"/>
            </a:endParaRPr>
          </a:p>
          <a:p>
            <a:pPr algn="l">
              <a:lnSpc>
                <a:spcPts val="4320"/>
              </a:lnSpc>
            </a:pPr>
            <a:r>
              <a:rPr lang="en-US" sz="3600" spc="33" dirty="0">
                <a:solidFill>
                  <a:srgbClr val="000000"/>
                </a:solidFill>
                <a:latin typeface="Arial"/>
              </a:rPr>
              <a:t>Masturbation is where someone explores and touches their genitals for pleasure. It's a perfectly natural and private thing to do. There is no ‘normal’ amount of masturbation - some people do it more, and others less. </a:t>
            </a:r>
          </a:p>
        </p:txBody>
      </p:sp>
      <p:grpSp>
        <p:nvGrpSpPr>
          <p:cNvPr id="5" name="Group 5"/>
          <p:cNvGrpSpPr/>
          <p:nvPr/>
        </p:nvGrpSpPr>
        <p:grpSpPr>
          <a:xfrm>
            <a:off x="12524257" y="1539149"/>
            <a:ext cx="4911272" cy="7586009"/>
            <a:chOff x="0" y="0"/>
            <a:chExt cx="2192020" cy="3385820"/>
          </a:xfrm>
        </p:grpSpPr>
        <p:sp>
          <p:nvSpPr>
            <p:cNvPr id="6" name="Freeform 6"/>
            <p:cNvSpPr/>
            <p:nvPr/>
          </p:nvSpPr>
          <p:spPr>
            <a:xfrm>
              <a:off x="1270" y="0"/>
              <a:ext cx="2194560" cy="3388360"/>
            </a:xfrm>
            <a:custGeom>
              <a:avLst/>
              <a:gdLst/>
              <a:ahLst/>
              <a:cxnLst/>
              <a:rect l="l" t="t" r="r" b="b"/>
              <a:pathLst>
                <a:path w="2194560" h="3388360">
                  <a:moveTo>
                    <a:pt x="3810" y="317500"/>
                  </a:moveTo>
                  <a:cubicBezTo>
                    <a:pt x="13970" y="425450"/>
                    <a:pt x="16510" y="533400"/>
                    <a:pt x="17780" y="642620"/>
                  </a:cubicBezTo>
                  <a:cubicBezTo>
                    <a:pt x="24130" y="1036320"/>
                    <a:pt x="21590" y="1430020"/>
                    <a:pt x="17780" y="1823720"/>
                  </a:cubicBezTo>
                  <a:cubicBezTo>
                    <a:pt x="13970" y="2218690"/>
                    <a:pt x="8890" y="2613660"/>
                    <a:pt x="8890" y="3009900"/>
                  </a:cubicBezTo>
                  <a:cubicBezTo>
                    <a:pt x="8890" y="3013710"/>
                    <a:pt x="8890" y="3017520"/>
                    <a:pt x="7620" y="3021330"/>
                  </a:cubicBezTo>
                  <a:cubicBezTo>
                    <a:pt x="11430" y="3022600"/>
                    <a:pt x="15240" y="3025140"/>
                    <a:pt x="19050" y="3027680"/>
                  </a:cubicBezTo>
                  <a:cubicBezTo>
                    <a:pt x="24130" y="3031490"/>
                    <a:pt x="27940" y="3037840"/>
                    <a:pt x="33020" y="3044190"/>
                  </a:cubicBezTo>
                  <a:cubicBezTo>
                    <a:pt x="44450" y="3058160"/>
                    <a:pt x="55880" y="3072130"/>
                    <a:pt x="66040" y="3086100"/>
                  </a:cubicBezTo>
                  <a:cubicBezTo>
                    <a:pt x="77470" y="3102610"/>
                    <a:pt x="88900" y="3117850"/>
                    <a:pt x="100330" y="3134360"/>
                  </a:cubicBezTo>
                  <a:cubicBezTo>
                    <a:pt x="105410" y="3141980"/>
                    <a:pt x="110490" y="3149600"/>
                    <a:pt x="115570" y="3155950"/>
                  </a:cubicBezTo>
                  <a:cubicBezTo>
                    <a:pt x="119380" y="3161030"/>
                    <a:pt x="125730" y="3163570"/>
                    <a:pt x="129540" y="3167380"/>
                  </a:cubicBezTo>
                  <a:cubicBezTo>
                    <a:pt x="142240" y="3177540"/>
                    <a:pt x="156210" y="3187700"/>
                    <a:pt x="168910" y="3197860"/>
                  </a:cubicBezTo>
                  <a:cubicBezTo>
                    <a:pt x="181610" y="3208020"/>
                    <a:pt x="194310" y="3216910"/>
                    <a:pt x="209550" y="3223260"/>
                  </a:cubicBezTo>
                  <a:cubicBezTo>
                    <a:pt x="243840" y="3238500"/>
                    <a:pt x="276860" y="3255010"/>
                    <a:pt x="311150" y="3270250"/>
                  </a:cubicBezTo>
                  <a:cubicBezTo>
                    <a:pt x="330200" y="3279140"/>
                    <a:pt x="349250" y="3286760"/>
                    <a:pt x="369570" y="3295650"/>
                  </a:cubicBezTo>
                  <a:cubicBezTo>
                    <a:pt x="370840" y="3296920"/>
                    <a:pt x="374650" y="3295650"/>
                    <a:pt x="375920" y="3295650"/>
                  </a:cubicBezTo>
                  <a:lnTo>
                    <a:pt x="383540" y="3295650"/>
                  </a:lnTo>
                  <a:lnTo>
                    <a:pt x="384810" y="3296920"/>
                  </a:lnTo>
                  <a:cubicBezTo>
                    <a:pt x="387350" y="3290570"/>
                    <a:pt x="389890" y="3285490"/>
                    <a:pt x="393700" y="3279140"/>
                  </a:cubicBezTo>
                  <a:cubicBezTo>
                    <a:pt x="397510" y="3274060"/>
                    <a:pt x="400050" y="3265170"/>
                    <a:pt x="408940" y="3265170"/>
                  </a:cubicBezTo>
                  <a:cubicBezTo>
                    <a:pt x="408940" y="3265170"/>
                    <a:pt x="410210" y="3265170"/>
                    <a:pt x="410210" y="3263900"/>
                  </a:cubicBezTo>
                  <a:cubicBezTo>
                    <a:pt x="414020" y="3257550"/>
                    <a:pt x="420370" y="3256280"/>
                    <a:pt x="427990" y="3255010"/>
                  </a:cubicBezTo>
                  <a:cubicBezTo>
                    <a:pt x="435610" y="3253740"/>
                    <a:pt x="441960" y="3249930"/>
                    <a:pt x="448310" y="3247390"/>
                  </a:cubicBezTo>
                  <a:cubicBezTo>
                    <a:pt x="449580" y="3247390"/>
                    <a:pt x="449580" y="3246120"/>
                    <a:pt x="450850" y="3246120"/>
                  </a:cubicBezTo>
                  <a:cubicBezTo>
                    <a:pt x="459740" y="3248660"/>
                    <a:pt x="466090" y="3242310"/>
                    <a:pt x="473710" y="3239770"/>
                  </a:cubicBezTo>
                  <a:lnTo>
                    <a:pt x="474980" y="3239770"/>
                  </a:lnTo>
                  <a:cubicBezTo>
                    <a:pt x="482600" y="3239770"/>
                    <a:pt x="488950" y="3235960"/>
                    <a:pt x="496570" y="3234690"/>
                  </a:cubicBezTo>
                  <a:cubicBezTo>
                    <a:pt x="502920" y="3233420"/>
                    <a:pt x="509270" y="3233420"/>
                    <a:pt x="515620" y="3229610"/>
                  </a:cubicBezTo>
                  <a:cubicBezTo>
                    <a:pt x="521970" y="3225800"/>
                    <a:pt x="529590" y="3223260"/>
                    <a:pt x="535940" y="3220720"/>
                  </a:cubicBezTo>
                  <a:cubicBezTo>
                    <a:pt x="542290" y="3218180"/>
                    <a:pt x="548640" y="3216910"/>
                    <a:pt x="554990" y="3214370"/>
                  </a:cubicBezTo>
                  <a:lnTo>
                    <a:pt x="561340" y="3214370"/>
                  </a:lnTo>
                  <a:cubicBezTo>
                    <a:pt x="567690" y="3214370"/>
                    <a:pt x="572770" y="3214370"/>
                    <a:pt x="577850" y="3210560"/>
                  </a:cubicBezTo>
                  <a:lnTo>
                    <a:pt x="580390" y="3210560"/>
                  </a:lnTo>
                  <a:cubicBezTo>
                    <a:pt x="586740" y="3210560"/>
                    <a:pt x="594360" y="3211830"/>
                    <a:pt x="600710" y="3211830"/>
                  </a:cubicBezTo>
                  <a:lnTo>
                    <a:pt x="605790" y="3211830"/>
                  </a:lnTo>
                  <a:cubicBezTo>
                    <a:pt x="612140" y="3210560"/>
                    <a:pt x="614680" y="3215640"/>
                    <a:pt x="618490" y="3218180"/>
                  </a:cubicBezTo>
                  <a:cubicBezTo>
                    <a:pt x="624840" y="3225800"/>
                    <a:pt x="632460" y="3227070"/>
                    <a:pt x="642620" y="3225800"/>
                  </a:cubicBezTo>
                  <a:cubicBezTo>
                    <a:pt x="651510" y="3224530"/>
                    <a:pt x="659130" y="3223260"/>
                    <a:pt x="668020" y="3223260"/>
                  </a:cubicBezTo>
                  <a:cubicBezTo>
                    <a:pt x="671830" y="3223260"/>
                    <a:pt x="676910" y="3224530"/>
                    <a:pt x="680720" y="3225800"/>
                  </a:cubicBezTo>
                  <a:cubicBezTo>
                    <a:pt x="684530" y="3227070"/>
                    <a:pt x="687070" y="3228340"/>
                    <a:pt x="690880" y="3229610"/>
                  </a:cubicBezTo>
                  <a:lnTo>
                    <a:pt x="694690" y="3233420"/>
                  </a:lnTo>
                  <a:cubicBezTo>
                    <a:pt x="694690" y="3233420"/>
                    <a:pt x="695960" y="3237230"/>
                    <a:pt x="697230" y="3238500"/>
                  </a:cubicBezTo>
                  <a:cubicBezTo>
                    <a:pt x="699770" y="3239770"/>
                    <a:pt x="702310" y="3239770"/>
                    <a:pt x="703580" y="3241040"/>
                  </a:cubicBezTo>
                  <a:lnTo>
                    <a:pt x="704850" y="3242310"/>
                  </a:lnTo>
                  <a:cubicBezTo>
                    <a:pt x="711200" y="3238500"/>
                    <a:pt x="713740" y="3244850"/>
                    <a:pt x="717550" y="3246120"/>
                  </a:cubicBezTo>
                  <a:cubicBezTo>
                    <a:pt x="722630" y="3248660"/>
                    <a:pt x="726440" y="3251200"/>
                    <a:pt x="731520" y="3255010"/>
                  </a:cubicBezTo>
                  <a:cubicBezTo>
                    <a:pt x="731520" y="3253740"/>
                    <a:pt x="731520" y="3252470"/>
                    <a:pt x="732790" y="3251200"/>
                  </a:cubicBezTo>
                  <a:cubicBezTo>
                    <a:pt x="740410" y="3252470"/>
                    <a:pt x="749300" y="3252470"/>
                    <a:pt x="756920" y="3257550"/>
                  </a:cubicBezTo>
                  <a:cubicBezTo>
                    <a:pt x="758190" y="3255010"/>
                    <a:pt x="760730" y="3252470"/>
                    <a:pt x="763270" y="3249930"/>
                  </a:cubicBezTo>
                  <a:cubicBezTo>
                    <a:pt x="763270" y="3249930"/>
                    <a:pt x="763270" y="3248660"/>
                    <a:pt x="764540" y="3248660"/>
                  </a:cubicBezTo>
                  <a:cubicBezTo>
                    <a:pt x="770890" y="3247390"/>
                    <a:pt x="774700" y="3243580"/>
                    <a:pt x="775970" y="3237230"/>
                  </a:cubicBezTo>
                  <a:cubicBezTo>
                    <a:pt x="777240" y="3234690"/>
                    <a:pt x="777240" y="3232150"/>
                    <a:pt x="777240" y="3230880"/>
                  </a:cubicBezTo>
                  <a:cubicBezTo>
                    <a:pt x="782320" y="3228340"/>
                    <a:pt x="786130" y="3225800"/>
                    <a:pt x="791210" y="3223260"/>
                  </a:cubicBezTo>
                  <a:lnTo>
                    <a:pt x="791210" y="3220720"/>
                  </a:lnTo>
                  <a:cubicBezTo>
                    <a:pt x="787400" y="3214370"/>
                    <a:pt x="787400" y="3213100"/>
                    <a:pt x="793750" y="3210560"/>
                  </a:cubicBezTo>
                  <a:cubicBezTo>
                    <a:pt x="795020" y="3209290"/>
                    <a:pt x="795020" y="3208020"/>
                    <a:pt x="796290" y="3208020"/>
                  </a:cubicBezTo>
                  <a:cubicBezTo>
                    <a:pt x="798830" y="3206750"/>
                    <a:pt x="801370" y="3205480"/>
                    <a:pt x="802640" y="3204210"/>
                  </a:cubicBezTo>
                  <a:cubicBezTo>
                    <a:pt x="802640" y="3204210"/>
                    <a:pt x="802640" y="3205480"/>
                    <a:pt x="803910" y="3205480"/>
                  </a:cubicBezTo>
                  <a:lnTo>
                    <a:pt x="803910" y="3202940"/>
                  </a:lnTo>
                  <a:cubicBezTo>
                    <a:pt x="811530" y="3200400"/>
                    <a:pt x="819150" y="3197860"/>
                    <a:pt x="826770" y="3194050"/>
                  </a:cubicBezTo>
                  <a:cubicBezTo>
                    <a:pt x="830580" y="3191510"/>
                    <a:pt x="834390" y="3190240"/>
                    <a:pt x="839470" y="3192780"/>
                  </a:cubicBezTo>
                  <a:cubicBezTo>
                    <a:pt x="842010" y="3194050"/>
                    <a:pt x="844550" y="3192780"/>
                    <a:pt x="847090" y="3191510"/>
                  </a:cubicBezTo>
                  <a:cubicBezTo>
                    <a:pt x="853440" y="3188970"/>
                    <a:pt x="859790" y="3187700"/>
                    <a:pt x="866140" y="3185160"/>
                  </a:cubicBezTo>
                  <a:cubicBezTo>
                    <a:pt x="871220" y="3183890"/>
                    <a:pt x="875030" y="3181350"/>
                    <a:pt x="880110" y="3178810"/>
                  </a:cubicBezTo>
                  <a:cubicBezTo>
                    <a:pt x="880110" y="3178810"/>
                    <a:pt x="881380" y="3176270"/>
                    <a:pt x="880110" y="3175000"/>
                  </a:cubicBezTo>
                  <a:cubicBezTo>
                    <a:pt x="880110" y="3173730"/>
                    <a:pt x="878840" y="3171190"/>
                    <a:pt x="878840" y="3169920"/>
                  </a:cubicBezTo>
                  <a:cubicBezTo>
                    <a:pt x="882650" y="3167380"/>
                    <a:pt x="885190" y="3164840"/>
                    <a:pt x="887730" y="3164840"/>
                  </a:cubicBezTo>
                  <a:cubicBezTo>
                    <a:pt x="891540" y="3163570"/>
                    <a:pt x="896620" y="3163570"/>
                    <a:pt x="901700" y="3162300"/>
                  </a:cubicBezTo>
                  <a:cubicBezTo>
                    <a:pt x="905510" y="3150870"/>
                    <a:pt x="913130" y="3148330"/>
                    <a:pt x="922020" y="3152140"/>
                  </a:cubicBezTo>
                  <a:lnTo>
                    <a:pt x="924560" y="3149600"/>
                  </a:lnTo>
                  <a:cubicBezTo>
                    <a:pt x="925830" y="3150870"/>
                    <a:pt x="925830" y="3150870"/>
                    <a:pt x="925830" y="3152140"/>
                  </a:cubicBezTo>
                  <a:cubicBezTo>
                    <a:pt x="929640" y="3149600"/>
                    <a:pt x="933450" y="3147060"/>
                    <a:pt x="937260" y="3145790"/>
                  </a:cubicBezTo>
                  <a:cubicBezTo>
                    <a:pt x="941070" y="3143250"/>
                    <a:pt x="944880" y="3140710"/>
                    <a:pt x="949960" y="3143250"/>
                  </a:cubicBezTo>
                  <a:cubicBezTo>
                    <a:pt x="949960" y="3136900"/>
                    <a:pt x="953770" y="3136900"/>
                    <a:pt x="957580" y="3138170"/>
                  </a:cubicBezTo>
                  <a:cubicBezTo>
                    <a:pt x="960120" y="3138170"/>
                    <a:pt x="963930" y="3136900"/>
                    <a:pt x="966470" y="3135630"/>
                  </a:cubicBezTo>
                  <a:cubicBezTo>
                    <a:pt x="967740" y="3135630"/>
                    <a:pt x="970280" y="3134360"/>
                    <a:pt x="971550" y="3135630"/>
                  </a:cubicBezTo>
                  <a:cubicBezTo>
                    <a:pt x="976630" y="3139440"/>
                    <a:pt x="984250" y="3140710"/>
                    <a:pt x="989330" y="3147060"/>
                  </a:cubicBezTo>
                  <a:cubicBezTo>
                    <a:pt x="993140" y="3152140"/>
                    <a:pt x="999490" y="3154680"/>
                    <a:pt x="1002030" y="3162300"/>
                  </a:cubicBezTo>
                  <a:cubicBezTo>
                    <a:pt x="1003300" y="3164840"/>
                    <a:pt x="1008380" y="3167380"/>
                    <a:pt x="1010920" y="3168650"/>
                  </a:cubicBezTo>
                  <a:cubicBezTo>
                    <a:pt x="1010920" y="3168650"/>
                    <a:pt x="1012190" y="3168650"/>
                    <a:pt x="1013460" y="3169920"/>
                  </a:cubicBezTo>
                  <a:cubicBezTo>
                    <a:pt x="1014730" y="3173730"/>
                    <a:pt x="1018540" y="3172460"/>
                    <a:pt x="1021080" y="3171190"/>
                  </a:cubicBezTo>
                  <a:cubicBezTo>
                    <a:pt x="1023620" y="3171190"/>
                    <a:pt x="1026160" y="3169920"/>
                    <a:pt x="1027430" y="3173730"/>
                  </a:cubicBezTo>
                  <a:cubicBezTo>
                    <a:pt x="1027430" y="3175000"/>
                    <a:pt x="1031240" y="3176270"/>
                    <a:pt x="1032510" y="3177540"/>
                  </a:cubicBezTo>
                  <a:cubicBezTo>
                    <a:pt x="1036320" y="3180080"/>
                    <a:pt x="1040130" y="3182620"/>
                    <a:pt x="1042670" y="3185160"/>
                  </a:cubicBezTo>
                  <a:cubicBezTo>
                    <a:pt x="1043940" y="3186430"/>
                    <a:pt x="1045210" y="3187700"/>
                    <a:pt x="1045210" y="3188970"/>
                  </a:cubicBezTo>
                  <a:cubicBezTo>
                    <a:pt x="1045210" y="3192780"/>
                    <a:pt x="1049020" y="3195320"/>
                    <a:pt x="1052830" y="3195320"/>
                  </a:cubicBezTo>
                  <a:cubicBezTo>
                    <a:pt x="1057910" y="3196590"/>
                    <a:pt x="1061720" y="3196590"/>
                    <a:pt x="1066800" y="3197860"/>
                  </a:cubicBezTo>
                  <a:cubicBezTo>
                    <a:pt x="1068070" y="3197860"/>
                    <a:pt x="1068070" y="3200400"/>
                    <a:pt x="1069340" y="3200400"/>
                  </a:cubicBezTo>
                  <a:cubicBezTo>
                    <a:pt x="1070610" y="3202940"/>
                    <a:pt x="1071880" y="3206750"/>
                    <a:pt x="1076960" y="3204210"/>
                  </a:cubicBezTo>
                  <a:cubicBezTo>
                    <a:pt x="1079500" y="3202940"/>
                    <a:pt x="1087120" y="3205480"/>
                    <a:pt x="1088390" y="3208020"/>
                  </a:cubicBezTo>
                  <a:cubicBezTo>
                    <a:pt x="1090930" y="3216910"/>
                    <a:pt x="1099820" y="3216910"/>
                    <a:pt x="1106170" y="3219450"/>
                  </a:cubicBezTo>
                  <a:cubicBezTo>
                    <a:pt x="1107440" y="3219450"/>
                    <a:pt x="1108710" y="3219450"/>
                    <a:pt x="1108710" y="3220720"/>
                  </a:cubicBezTo>
                  <a:cubicBezTo>
                    <a:pt x="1112520" y="3225800"/>
                    <a:pt x="1117600" y="3227070"/>
                    <a:pt x="1122680" y="3229610"/>
                  </a:cubicBezTo>
                  <a:cubicBezTo>
                    <a:pt x="1127760" y="3232150"/>
                    <a:pt x="1132840" y="3237230"/>
                    <a:pt x="1137920" y="3242310"/>
                  </a:cubicBezTo>
                  <a:lnTo>
                    <a:pt x="1144270" y="3248660"/>
                  </a:lnTo>
                  <a:cubicBezTo>
                    <a:pt x="1145540" y="3249930"/>
                    <a:pt x="1146810" y="3249930"/>
                    <a:pt x="1148080" y="3249930"/>
                  </a:cubicBezTo>
                  <a:cubicBezTo>
                    <a:pt x="1151890" y="3249930"/>
                    <a:pt x="1155700" y="3248660"/>
                    <a:pt x="1158240" y="3252470"/>
                  </a:cubicBezTo>
                  <a:cubicBezTo>
                    <a:pt x="1158240" y="3252470"/>
                    <a:pt x="1159510" y="3253740"/>
                    <a:pt x="1160780" y="3253740"/>
                  </a:cubicBezTo>
                  <a:cubicBezTo>
                    <a:pt x="1170940" y="3252470"/>
                    <a:pt x="1177290" y="3258820"/>
                    <a:pt x="1183640" y="3265170"/>
                  </a:cubicBezTo>
                  <a:cubicBezTo>
                    <a:pt x="1186180" y="3267710"/>
                    <a:pt x="1191260" y="3268980"/>
                    <a:pt x="1193800" y="3268980"/>
                  </a:cubicBezTo>
                  <a:cubicBezTo>
                    <a:pt x="1201420" y="3271520"/>
                    <a:pt x="1210310" y="3272790"/>
                    <a:pt x="1216660" y="3277870"/>
                  </a:cubicBezTo>
                  <a:cubicBezTo>
                    <a:pt x="1220470" y="3280410"/>
                    <a:pt x="1225550" y="3284220"/>
                    <a:pt x="1229360" y="3284220"/>
                  </a:cubicBezTo>
                  <a:cubicBezTo>
                    <a:pt x="1235710" y="3284220"/>
                    <a:pt x="1238250" y="3289300"/>
                    <a:pt x="1240790" y="3293110"/>
                  </a:cubicBezTo>
                  <a:cubicBezTo>
                    <a:pt x="1248410" y="3294380"/>
                    <a:pt x="1256030" y="3294380"/>
                    <a:pt x="1259840" y="3302000"/>
                  </a:cubicBezTo>
                  <a:cubicBezTo>
                    <a:pt x="1259840" y="3303270"/>
                    <a:pt x="1261110" y="3303270"/>
                    <a:pt x="1262380" y="3303270"/>
                  </a:cubicBezTo>
                  <a:cubicBezTo>
                    <a:pt x="1267460" y="3304540"/>
                    <a:pt x="1272540" y="3305810"/>
                    <a:pt x="1277620" y="3308350"/>
                  </a:cubicBezTo>
                  <a:cubicBezTo>
                    <a:pt x="1280160" y="3309620"/>
                    <a:pt x="1282700" y="3312160"/>
                    <a:pt x="1286510" y="3314700"/>
                  </a:cubicBezTo>
                  <a:cubicBezTo>
                    <a:pt x="1287780" y="3314700"/>
                    <a:pt x="1287780" y="3315970"/>
                    <a:pt x="1289050" y="3315970"/>
                  </a:cubicBezTo>
                  <a:cubicBezTo>
                    <a:pt x="1297940" y="3315970"/>
                    <a:pt x="1300480" y="3322320"/>
                    <a:pt x="1305560" y="3327400"/>
                  </a:cubicBezTo>
                  <a:cubicBezTo>
                    <a:pt x="1313180" y="3333750"/>
                    <a:pt x="1322070" y="3340100"/>
                    <a:pt x="1328420" y="3347720"/>
                  </a:cubicBezTo>
                  <a:cubicBezTo>
                    <a:pt x="1332230" y="3352800"/>
                    <a:pt x="1338580" y="3355340"/>
                    <a:pt x="1342390" y="3357880"/>
                  </a:cubicBezTo>
                  <a:lnTo>
                    <a:pt x="1350010" y="3361690"/>
                  </a:lnTo>
                  <a:cubicBezTo>
                    <a:pt x="1352550" y="3364230"/>
                    <a:pt x="1355090" y="3366770"/>
                    <a:pt x="1358900" y="3369310"/>
                  </a:cubicBezTo>
                  <a:cubicBezTo>
                    <a:pt x="1362710" y="3370580"/>
                    <a:pt x="1363980" y="3375660"/>
                    <a:pt x="1369060" y="3374390"/>
                  </a:cubicBezTo>
                  <a:cubicBezTo>
                    <a:pt x="1371600" y="3374390"/>
                    <a:pt x="1374140" y="3375660"/>
                    <a:pt x="1376680" y="3376930"/>
                  </a:cubicBezTo>
                  <a:cubicBezTo>
                    <a:pt x="1380490" y="3379470"/>
                    <a:pt x="1381760" y="3382010"/>
                    <a:pt x="1386840" y="3382010"/>
                  </a:cubicBezTo>
                  <a:cubicBezTo>
                    <a:pt x="1389380" y="3382010"/>
                    <a:pt x="1391920" y="3384550"/>
                    <a:pt x="1393190" y="3385820"/>
                  </a:cubicBezTo>
                  <a:cubicBezTo>
                    <a:pt x="1399540" y="3388360"/>
                    <a:pt x="1405890" y="3388360"/>
                    <a:pt x="1409700" y="3380740"/>
                  </a:cubicBezTo>
                  <a:lnTo>
                    <a:pt x="1410970" y="3379470"/>
                  </a:lnTo>
                  <a:cubicBezTo>
                    <a:pt x="1416050" y="3382010"/>
                    <a:pt x="1416050" y="3376930"/>
                    <a:pt x="1417320" y="3374390"/>
                  </a:cubicBezTo>
                  <a:cubicBezTo>
                    <a:pt x="1418590" y="3373120"/>
                    <a:pt x="1421130" y="3371850"/>
                    <a:pt x="1422400" y="3370580"/>
                  </a:cubicBezTo>
                  <a:cubicBezTo>
                    <a:pt x="1424940" y="3368040"/>
                    <a:pt x="1427480" y="3366770"/>
                    <a:pt x="1431290" y="3364230"/>
                  </a:cubicBezTo>
                  <a:cubicBezTo>
                    <a:pt x="1432560" y="3362960"/>
                    <a:pt x="1435100" y="3361690"/>
                    <a:pt x="1436370" y="3361690"/>
                  </a:cubicBezTo>
                  <a:cubicBezTo>
                    <a:pt x="1442720" y="3361690"/>
                    <a:pt x="1446530" y="3359150"/>
                    <a:pt x="1451610" y="3354070"/>
                  </a:cubicBezTo>
                  <a:cubicBezTo>
                    <a:pt x="1455420" y="3350260"/>
                    <a:pt x="1461770" y="3347720"/>
                    <a:pt x="1466850" y="3345180"/>
                  </a:cubicBezTo>
                  <a:cubicBezTo>
                    <a:pt x="1471930" y="3342640"/>
                    <a:pt x="1477010" y="3340100"/>
                    <a:pt x="1483360" y="3338830"/>
                  </a:cubicBezTo>
                  <a:cubicBezTo>
                    <a:pt x="1487170" y="3337560"/>
                    <a:pt x="1490980" y="3337560"/>
                    <a:pt x="1494790" y="3337560"/>
                  </a:cubicBezTo>
                  <a:lnTo>
                    <a:pt x="1497330" y="3337560"/>
                  </a:lnTo>
                  <a:cubicBezTo>
                    <a:pt x="1502410" y="3335020"/>
                    <a:pt x="1507490" y="3331210"/>
                    <a:pt x="1513840" y="3328670"/>
                  </a:cubicBezTo>
                  <a:lnTo>
                    <a:pt x="1517650" y="3328670"/>
                  </a:lnTo>
                  <a:cubicBezTo>
                    <a:pt x="1524000" y="3331210"/>
                    <a:pt x="1530350" y="3331210"/>
                    <a:pt x="1536700" y="3326130"/>
                  </a:cubicBezTo>
                  <a:cubicBezTo>
                    <a:pt x="1537970" y="3324860"/>
                    <a:pt x="1540510" y="3323590"/>
                    <a:pt x="1541780" y="3322320"/>
                  </a:cubicBezTo>
                  <a:cubicBezTo>
                    <a:pt x="1548130" y="3324860"/>
                    <a:pt x="1554480" y="3329940"/>
                    <a:pt x="1562100" y="3329940"/>
                  </a:cubicBezTo>
                  <a:cubicBezTo>
                    <a:pt x="1564640" y="3329940"/>
                    <a:pt x="1568450" y="3328670"/>
                    <a:pt x="1570990" y="3327400"/>
                  </a:cubicBezTo>
                  <a:cubicBezTo>
                    <a:pt x="1576070" y="3327400"/>
                    <a:pt x="1581150" y="3327400"/>
                    <a:pt x="1584960" y="3326130"/>
                  </a:cubicBezTo>
                  <a:cubicBezTo>
                    <a:pt x="1590040" y="3324860"/>
                    <a:pt x="1596390" y="3326130"/>
                    <a:pt x="1601470" y="3323590"/>
                  </a:cubicBezTo>
                  <a:cubicBezTo>
                    <a:pt x="1604010" y="3317240"/>
                    <a:pt x="1605280" y="3317240"/>
                    <a:pt x="1611630" y="3318510"/>
                  </a:cubicBezTo>
                  <a:cubicBezTo>
                    <a:pt x="1619250" y="3319780"/>
                    <a:pt x="1624330" y="3318510"/>
                    <a:pt x="1629410" y="3312160"/>
                  </a:cubicBezTo>
                  <a:cubicBezTo>
                    <a:pt x="1631950" y="3308350"/>
                    <a:pt x="1638300" y="3308350"/>
                    <a:pt x="1642110" y="3305810"/>
                  </a:cubicBezTo>
                  <a:cubicBezTo>
                    <a:pt x="1643380" y="3305810"/>
                    <a:pt x="1644650" y="3304540"/>
                    <a:pt x="1645920" y="3304540"/>
                  </a:cubicBezTo>
                  <a:cubicBezTo>
                    <a:pt x="1648460" y="3303270"/>
                    <a:pt x="1649730" y="3303270"/>
                    <a:pt x="1652270" y="3302000"/>
                  </a:cubicBezTo>
                  <a:cubicBezTo>
                    <a:pt x="1658620" y="3299460"/>
                    <a:pt x="1664970" y="3298190"/>
                    <a:pt x="1671320" y="3294380"/>
                  </a:cubicBezTo>
                  <a:cubicBezTo>
                    <a:pt x="1677670" y="3290570"/>
                    <a:pt x="1682750" y="3288030"/>
                    <a:pt x="1689100" y="3293110"/>
                  </a:cubicBezTo>
                  <a:lnTo>
                    <a:pt x="1691640" y="3293110"/>
                  </a:lnTo>
                  <a:cubicBezTo>
                    <a:pt x="1694180" y="3291840"/>
                    <a:pt x="1695450" y="3291840"/>
                    <a:pt x="1697990" y="3290570"/>
                  </a:cubicBezTo>
                  <a:cubicBezTo>
                    <a:pt x="1697990" y="3286760"/>
                    <a:pt x="1697990" y="3281680"/>
                    <a:pt x="1703070" y="3277870"/>
                  </a:cubicBezTo>
                  <a:cubicBezTo>
                    <a:pt x="1704340" y="3276600"/>
                    <a:pt x="1704340" y="3274060"/>
                    <a:pt x="1706880" y="3272790"/>
                  </a:cubicBezTo>
                  <a:cubicBezTo>
                    <a:pt x="1709420" y="3270250"/>
                    <a:pt x="1713230" y="3270250"/>
                    <a:pt x="1715770" y="3271520"/>
                  </a:cubicBezTo>
                  <a:cubicBezTo>
                    <a:pt x="1717040" y="3272790"/>
                    <a:pt x="1719580" y="3271520"/>
                    <a:pt x="1720850" y="3271520"/>
                  </a:cubicBezTo>
                  <a:cubicBezTo>
                    <a:pt x="1728470" y="3270250"/>
                    <a:pt x="1737360" y="3270250"/>
                    <a:pt x="1744980" y="3268980"/>
                  </a:cubicBezTo>
                  <a:cubicBezTo>
                    <a:pt x="1752600" y="3267710"/>
                    <a:pt x="1760220" y="3266440"/>
                    <a:pt x="1767840" y="3263900"/>
                  </a:cubicBezTo>
                  <a:cubicBezTo>
                    <a:pt x="1772920" y="3261360"/>
                    <a:pt x="1778000" y="3262630"/>
                    <a:pt x="1783080" y="3262630"/>
                  </a:cubicBezTo>
                  <a:cubicBezTo>
                    <a:pt x="1793240" y="3263900"/>
                    <a:pt x="1802130" y="3263900"/>
                    <a:pt x="1811020" y="3258820"/>
                  </a:cubicBezTo>
                  <a:lnTo>
                    <a:pt x="1808480" y="3256280"/>
                  </a:lnTo>
                  <a:cubicBezTo>
                    <a:pt x="1811020" y="3255010"/>
                    <a:pt x="1813560" y="3255010"/>
                    <a:pt x="1817370" y="3255010"/>
                  </a:cubicBezTo>
                  <a:cubicBezTo>
                    <a:pt x="1819910" y="3258820"/>
                    <a:pt x="1823720" y="3256280"/>
                    <a:pt x="1826260" y="3253740"/>
                  </a:cubicBezTo>
                  <a:cubicBezTo>
                    <a:pt x="1830070" y="3249930"/>
                    <a:pt x="1833880" y="3251200"/>
                    <a:pt x="1838960" y="3251200"/>
                  </a:cubicBezTo>
                  <a:cubicBezTo>
                    <a:pt x="1844040" y="3252470"/>
                    <a:pt x="1850390" y="3249930"/>
                    <a:pt x="1856740" y="3248660"/>
                  </a:cubicBezTo>
                  <a:cubicBezTo>
                    <a:pt x="1858010" y="3248660"/>
                    <a:pt x="1859280" y="3246120"/>
                    <a:pt x="1859280" y="3244850"/>
                  </a:cubicBezTo>
                  <a:cubicBezTo>
                    <a:pt x="1861820" y="3244850"/>
                    <a:pt x="1864360" y="3243580"/>
                    <a:pt x="1868170" y="3243580"/>
                  </a:cubicBezTo>
                  <a:lnTo>
                    <a:pt x="1873250" y="3243580"/>
                  </a:lnTo>
                  <a:cubicBezTo>
                    <a:pt x="1878330" y="3246120"/>
                    <a:pt x="1883410" y="3246120"/>
                    <a:pt x="1888490" y="3243580"/>
                  </a:cubicBezTo>
                  <a:cubicBezTo>
                    <a:pt x="1889760" y="3242310"/>
                    <a:pt x="1892300" y="3242310"/>
                    <a:pt x="1893570" y="3242310"/>
                  </a:cubicBezTo>
                  <a:cubicBezTo>
                    <a:pt x="1897380" y="3241040"/>
                    <a:pt x="1901190" y="3242310"/>
                    <a:pt x="1903730" y="3238500"/>
                  </a:cubicBezTo>
                  <a:cubicBezTo>
                    <a:pt x="1905000" y="3237230"/>
                    <a:pt x="1907540" y="3238500"/>
                    <a:pt x="1910080" y="3237230"/>
                  </a:cubicBezTo>
                  <a:lnTo>
                    <a:pt x="1946910" y="3237230"/>
                  </a:lnTo>
                  <a:cubicBezTo>
                    <a:pt x="1951990" y="3237230"/>
                    <a:pt x="1958340" y="3238500"/>
                    <a:pt x="1963420" y="3239770"/>
                  </a:cubicBezTo>
                  <a:cubicBezTo>
                    <a:pt x="1969770" y="3241040"/>
                    <a:pt x="1974850" y="3239770"/>
                    <a:pt x="1979930" y="3238500"/>
                  </a:cubicBezTo>
                  <a:lnTo>
                    <a:pt x="1988820" y="3238500"/>
                  </a:lnTo>
                  <a:cubicBezTo>
                    <a:pt x="1992630" y="3238500"/>
                    <a:pt x="1996440" y="3239770"/>
                    <a:pt x="2000250" y="3238500"/>
                  </a:cubicBezTo>
                  <a:cubicBezTo>
                    <a:pt x="2002790" y="3238500"/>
                    <a:pt x="2004060" y="3235960"/>
                    <a:pt x="2005330" y="3233420"/>
                  </a:cubicBezTo>
                  <a:cubicBezTo>
                    <a:pt x="2007870" y="3229610"/>
                    <a:pt x="2011680" y="3228340"/>
                    <a:pt x="2016760" y="3228340"/>
                  </a:cubicBezTo>
                  <a:cubicBezTo>
                    <a:pt x="2020570" y="3228340"/>
                    <a:pt x="2024380" y="3227070"/>
                    <a:pt x="2028190" y="3225800"/>
                  </a:cubicBezTo>
                  <a:lnTo>
                    <a:pt x="2030730" y="3225800"/>
                  </a:lnTo>
                  <a:cubicBezTo>
                    <a:pt x="2035810" y="3233420"/>
                    <a:pt x="2043430" y="3228340"/>
                    <a:pt x="2049780" y="3229610"/>
                  </a:cubicBezTo>
                  <a:lnTo>
                    <a:pt x="2052320" y="3229610"/>
                  </a:lnTo>
                  <a:cubicBezTo>
                    <a:pt x="2057400" y="3232150"/>
                    <a:pt x="2063750" y="3234690"/>
                    <a:pt x="2068830" y="3235960"/>
                  </a:cubicBezTo>
                  <a:cubicBezTo>
                    <a:pt x="2075180" y="3237230"/>
                    <a:pt x="2080260" y="3243580"/>
                    <a:pt x="2085340" y="3243580"/>
                  </a:cubicBezTo>
                  <a:cubicBezTo>
                    <a:pt x="2094230" y="3243580"/>
                    <a:pt x="2101850" y="3249930"/>
                    <a:pt x="2109470" y="3251200"/>
                  </a:cubicBezTo>
                  <a:cubicBezTo>
                    <a:pt x="2115820" y="3252470"/>
                    <a:pt x="2122170" y="3255010"/>
                    <a:pt x="2128520" y="3257550"/>
                  </a:cubicBezTo>
                  <a:cubicBezTo>
                    <a:pt x="2131060" y="3258820"/>
                    <a:pt x="2134870" y="3257550"/>
                    <a:pt x="2137410" y="3257550"/>
                  </a:cubicBezTo>
                  <a:cubicBezTo>
                    <a:pt x="2145030" y="3258820"/>
                    <a:pt x="2152650" y="3258820"/>
                    <a:pt x="2160270" y="3260090"/>
                  </a:cubicBezTo>
                  <a:lnTo>
                    <a:pt x="2161540" y="3260090"/>
                  </a:lnTo>
                  <a:cubicBezTo>
                    <a:pt x="2170430" y="3258820"/>
                    <a:pt x="2179320" y="3261360"/>
                    <a:pt x="2188210" y="3261360"/>
                  </a:cubicBezTo>
                  <a:cubicBezTo>
                    <a:pt x="2189480" y="3035300"/>
                    <a:pt x="2183130" y="2809240"/>
                    <a:pt x="2175510" y="2583180"/>
                  </a:cubicBezTo>
                  <a:cubicBezTo>
                    <a:pt x="2167890" y="2368550"/>
                    <a:pt x="2160270" y="2153920"/>
                    <a:pt x="2159000" y="1939290"/>
                  </a:cubicBezTo>
                  <a:cubicBezTo>
                    <a:pt x="2159000" y="1831340"/>
                    <a:pt x="2160270" y="1724660"/>
                    <a:pt x="2162810" y="1616710"/>
                  </a:cubicBezTo>
                  <a:cubicBezTo>
                    <a:pt x="2166620" y="1508760"/>
                    <a:pt x="2174240" y="1400810"/>
                    <a:pt x="2179320" y="1292860"/>
                  </a:cubicBezTo>
                  <a:cubicBezTo>
                    <a:pt x="2194560" y="951230"/>
                    <a:pt x="2185670" y="608330"/>
                    <a:pt x="2180590" y="266700"/>
                  </a:cubicBezTo>
                  <a:cubicBezTo>
                    <a:pt x="2176780" y="265430"/>
                    <a:pt x="2174240" y="264160"/>
                    <a:pt x="2171700" y="262890"/>
                  </a:cubicBezTo>
                  <a:cubicBezTo>
                    <a:pt x="2167890" y="260350"/>
                    <a:pt x="2164080" y="259080"/>
                    <a:pt x="2159000" y="260350"/>
                  </a:cubicBezTo>
                  <a:lnTo>
                    <a:pt x="2151380" y="260350"/>
                  </a:lnTo>
                  <a:cubicBezTo>
                    <a:pt x="2147570" y="260350"/>
                    <a:pt x="2142490" y="260350"/>
                    <a:pt x="2139950" y="265430"/>
                  </a:cubicBezTo>
                  <a:cubicBezTo>
                    <a:pt x="2139950" y="265430"/>
                    <a:pt x="2138680" y="266700"/>
                    <a:pt x="2137410" y="266700"/>
                  </a:cubicBezTo>
                  <a:lnTo>
                    <a:pt x="2132330" y="266700"/>
                  </a:lnTo>
                  <a:cubicBezTo>
                    <a:pt x="2131060" y="264160"/>
                    <a:pt x="2133600" y="259080"/>
                    <a:pt x="2127250" y="260350"/>
                  </a:cubicBezTo>
                  <a:cubicBezTo>
                    <a:pt x="2124710" y="260350"/>
                    <a:pt x="2120900" y="261620"/>
                    <a:pt x="2118360" y="261620"/>
                  </a:cubicBezTo>
                  <a:lnTo>
                    <a:pt x="2099310" y="261620"/>
                  </a:lnTo>
                  <a:cubicBezTo>
                    <a:pt x="2098040" y="259080"/>
                    <a:pt x="2096770" y="256540"/>
                    <a:pt x="2094230" y="252730"/>
                  </a:cubicBezTo>
                  <a:cubicBezTo>
                    <a:pt x="2092960" y="250190"/>
                    <a:pt x="2091690" y="248920"/>
                    <a:pt x="2087880" y="251460"/>
                  </a:cubicBezTo>
                  <a:cubicBezTo>
                    <a:pt x="2085340" y="252730"/>
                    <a:pt x="2084070" y="252730"/>
                    <a:pt x="2082800" y="250190"/>
                  </a:cubicBezTo>
                  <a:cubicBezTo>
                    <a:pt x="2078990" y="243840"/>
                    <a:pt x="2075180" y="238760"/>
                    <a:pt x="2067560" y="237490"/>
                  </a:cubicBezTo>
                  <a:cubicBezTo>
                    <a:pt x="2066290" y="237490"/>
                    <a:pt x="2065020" y="234950"/>
                    <a:pt x="2063750" y="233680"/>
                  </a:cubicBezTo>
                  <a:cubicBezTo>
                    <a:pt x="2061210" y="231140"/>
                    <a:pt x="2059940" y="228600"/>
                    <a:pt x="2056130" y="228600"/>
                  </a:cubicBezTo>
                  <a:cubicBezTo>
                    <a:pt x="2054860" y="228600"/>
                    <a:pt x="2052320" y="226060"/>
                    <a:pt x="2052320" y="224790"/>
                  </a:cubicBezTo>
                  <a:cubicBezTo>
                    <a:pt x="2051050" y="219710"/>
                    <a:pt x="2051050" y="215900"/>
                    <a:pt x="2051050" y="210820"/>
                  </a:cubicBezTo>
                  <a:cubicBezTo>
                    <a:pt x="2049780" y="205740"/>
                    <a:pt x="2047240" y="200660"/>
                    <a:pt x="2043430" y="198120"/>
                  </a:cubicBezTo>
                  <a:cubicBezTo>
                    <a:pt x="2037080" y="194310"/>
                    <a:pt x="2032000" y="189230"/>
                    <a:pt x="2025650" y="185420"/>
                  </a:cubicBezTo>
                  <a:cubicBezTo>
                    <a:pt x="2024380" y="184150"/>
                    <a:pt x="2021840" y="182880"/>
                    <a:pt x="2019300" y="182880"/>
                  </a:cubicBezTo>
                  <a:cubicBezTo>
                    <a:pt x="2015490" y="181610"/>
                    <a:pt x="2011680" y="180340"/>
                    <a:pt x="2007870" y="180340"/>
                  </a:cubicBezTo>
                  <a:cubicBezTo>
                    <a:pt x="2004060" y="180340"/>
                    <a:pt x="1998980" y="180340"/>
                    <a:pt x="1995170" y="182880"/>
                  </a:cubicBezTo>
                  <a:cubicBezTo>
                    <a:pt x="1987550" y="186690"/>
                    <a:pt x="1981200" y="181610"/>
                    <a:pt x="1974850" y="181610"/>
                  </a:cubicBezTo>
                  <a:cubicBezTo>
                    <a:pt x="1968500" y="180340"/>
                    <a:pt x="1962150" y="177800"/>
                    <a:pt x="1957070" y="176530"/>
                  </a:cubicBezTo>
                  <a:lnTo>
                    <a:pt x="1940560" y="176530"/>
                  </a:lnTo>
                  <a:cubicBezTo>
                    <a:pt x="1926590" y="179070"/>
                    <a:pt x="1915160" y="171450"/>
                    <a:pt x="1901190" y="170180"/>
                  </a:cubicBezTo>
                  <a:cubicBezTo>
                    <a:pt x="1897380" y="170180"/>
                    <a:pt x="1893570" y="166370"/>
                    <a:pt x="1889760" y="163830"/>
                  </a:cubicBezTo>
                  <a:cubicBezTo>
                    <a:pt x="1887220" y="161290"/>
                    <a:pt x="1884680" y="161290"/>
                    <a:pt x="1880870" y="162560"/>
                  </a:cubicBezTo>
                  <a:cubicBezTo>
                    <a:pt x="1875790" y="163830"/>
                    <a:pt x="1870710" y="162560"/>
                    <a:pt x="1865630" y="163830"/>
                  </a:cubicBezTo>
                  <a:cubicBezTo>
                    <a:pt x="1858010" y="166370"/>
                    <a:pt x="1851660" y="160020"/>
                    <a:pt x="1844040" y="160020"/>
                  </a:cubicBezTo>
                  <a:cubicBezTo>
                    <a:pt x="1837690" y="161290"/>
                    <a:pt x="1831340" y="161290"/>
                    <a:pt x="1824990" y="162560"/>
                  </a:cubicBezTo>
                  <a:lnTo>
                    <a:pt x="1809750" y="166370"/>
                  </a:lnTo>
                  <a:cubicBezTo>
                    <a:pt x="1799590" y="171450"/>
                    <a:pt x="1791970" y="165100"/>
                    <a:pt x="1783080" y="162560"/>
                  </a:cubicBezTo>
                  <a:cubicBezTo>
                    <a:pt x="1776730" y="161290"/>
                    <a:pt x="1772920" y="158750"/>
                    <a:pt x="1767840" y="154940"/>
                  </a:cubicBezTo>
                  <a:cubicBezTo>
                    <a:pt x="1762760" y="151130"/>
                    <a:pt x="1757680" y="154940"/>
                    <a:pt x="1753870" y="154940"/>
                  </a:cubicBezTo>
                  <a:cubicBezTo>
                    <a:pt x="1750060" y="154940"/>
                    <a:pt x="1747520" y="158750"/>
                    <a:pt x="1744980" y="160020"/>
                  </a:cubicBezTo>
                  <a:cubicBezTo>
                    <a:pt x="1741170" y="161290"/>
                    <a:pt x="1737360" y="161290"/>
                    <a:pt x="1733550" y="161290"/>
                  </a:cubicBezTo>
                  <a:cubicBezTo>
                    <a:pt x="1729740" y="161290"/>
                    <a:pt x="1724660" y="160020"/>
                    <a:pt x="1720850" y="161290"/>
                  </a:cubicBezTo>
                  <a:cubicBezTo>
                    <a:pt x="1714500" y="163830"/>
                    <a:pt x="1709420" y="167640"/>
                    <a:pt x="1704340" y="170180"/>
                  </a:cubicBezTo>
                  <a:cubicBezTo>
                    <a:pt x="1703070" y="171450"/>
                    <a:pt x="1701800" y="172720"/>
                    <a:pt x="1700530" y="172720"/>
                  </a:cubicBezTo>
                  <a:cubicBezTo>
                    <a:pt x="1691640" y="177800"/>
                    <a:pt x="1681480" y="179070"/>
                    <a:pt x="1670050" y="179070"/>
                  </a:cubicBezTo>
                  <a:cubicBezTo>
                    <a:pt x="1663700" y="179070"/>
                    <a:pt x="1657350" y="179070"/>
                    <a:pt x="1651000" y="177800"/>
                  </a:cubicBezTo>
                  <a:cubicBezTo>
                    <a:pt x="1647190" y="177800"/>
                    <a:pt x="1644650" y="173990"/>
                    <a:pt x="1642110" y="173990"/>
                  </a:cubicBezTo>
                  <a:cubicBezTo>
                    <a:pt x="1633220" y="172720"/>
                    <a:pt x="1625600" y="172720"/>
                    <a:pt x="1616710" y="172720"/>
                  </a:cubicBezTo>
                  <a:cubicBezTo>
                    <a:pt x="1615440" y="172720"/>
                    <a:pt x="1614170" y="173990"/>
                    <a:pt x="1612900" y="173990"/>
                  </a:cubicBezTo>
                  <a:cubicBezTo>
                    <a:pt x="1607820" y="176530"/>
                    <a:pt x="1602740" y="180340"/>
                    <a:pt x="1597660" y="182880"/>
                  </a:cubicBezTo>
                  <a:cubicBezTo>
                    <a:pt x="1588770" y="185420"/>
                    <a:pt x="1579880" y="187960"/>
                    <a:pt x="1570990" y="189230"/>
                  </a:cubicBezTo>
                  <a:lnTo>
                    <a:pt x="1567180" y="189230"/>
                  </a:lnTo>
                  <a:cubicBezTo>
                    <a:pt x="1559560" y="185420"/>
                    <a:pt x="1553210" y="189230"/>
                    <a:pt x="1545590" y="190500"/>
                  </a:cubicBezTo>
                  <a:cubicBezTo>
                    <a:pt x="1537970" y="193040"/>
                    <a:pt x="1530350" y="196850"/>
                    <a:pt x="1522730" y="199390"/>
                  </a:cubicBezTo>
                  <a:cubicBezTo>
                    <a:pt x="1520190" y="200660"/>
                    <a:pt x="1517650" y="199390"/>
                    <a:pt x="1515110" y="198120"/>
                  </a:cubicBezTo>
                  <a:cubicBezTo>
                    <a:pt x="1511300" y="196850"/>
                    <a:pt x="1508760" y="196850"/>
                    <a:pt x="1506220" y="199390"/>
                  </a:cubicBezTo>
                  <a:cubicBezTo>
                    <a:pt x="1504950" y="200660"/>
                    <a:pt x="1503680" y="200660"/>
                    <a:pt x="1502410" y="200660"/>
                  </a:cubicBezTo>
                  <a:cubicBezTo>
                    <a:pt x="1498600" y="201930"/>
                    <a:pt x="1494790" y="201930"/>
                    <a:pt x="1492250" y="203200"/>
                  </a:cubicBezTo>
                  <a:cubicBezTo>
                    <a:pt x="1487170" y="207010"/>
                    <a:pt x="1482090" y="205740"/>
                    <a:pt x="1477010" y="208280"/>
                  </a:cubicBezTo>
                  <a:cubicBezTo>
                    <a:pt x="1471930" y="210820"/>
                    <a:pt x="1466850" y="210820"/>
                    <a:pt x="1463040" y="214630"/>
                  </a:cubicBezTo>
                  <a:cubicBezTo>
                    <a:pt x="1461770" y="215900"/>
                    <a:pt x="1459230" y="215900"/>
                    <a:pt x="1456690" y="215900"/>
                  </a:cubicBezTo>
                  <a:cubicBezTo>
                    <a:pt x="1450340" y="217170"/>
                    <a:pt x="1445260" y="220980"/>
                    <a:pt x="1441450" y="226060"/>
                  </a:cubicBezTo>
                  <a:cubicBezTo>
                    <a:pt x="1436370" y="231140"/>
                    <a:pt x="1431290" y="234950"/>
                    <a:pt x="1426210" y="238760"/>
                  </a:cubicBezTo>
                  <a:cubicBezTo>
                    <a:pt x="1424940" y="240030"/>
                    <a:pt x="1421130" y="240030"/>
                    <a:pt x="1419860" y="240030"/>
                  </a:cubicBezTo>
                  <a:cubicBezTo>
                    <a:pt x="1414780" y="240030"/>
                    <a:pt x="1409700" y="238760"/>
                    <a:pt x="1405890" y="237490"/>
                  </a:cubicBezTo>
                  <a:cubicBezTo>
                    <a:pt x="1403350" y="237490"/>
                    <a:pt x="1402080" y="236220"/>
                    <a:pt x="1399540" y="236220"/>
                  </a:cubicBezTo>
                  <a:cubicBezTo>
                    <a:pt x="1391920" y="240030"/>
                    <a:pt x="1383030" y="237490"/>
                    <a:pt x="1375410" y="237490"/>
                  </a:cubicBezTo>
                  <a:cubicBezTo>
                    <a:pt x="1374140" y="237490"/>
                    <a:pt x="1371600" y="236220"/>
                    <a:pt x="1370330" y="234950"/>
                  </a:cubicBezTo>
                  <a:cubicBezTo>
                    <a:pt x="1365250" y="231140"/>
                    <a:pt x="1360170" y="231140"/>
                    <a:pt x="1355090" y="233680"/>
                  </a:cubicBezTo>
                  <a:cubicBezTo>
                    <a:pt x="1351280" y="234950"/>
                    <a:pt x="1347470" y="234950"/>
                    <a:pt x="1344930" y="232410"/>
                  </a:cubicBezTo>
                  <a:cubicBezTo>
                    <a:pt x="1339850" y="228600"/>
                    <a:pt x="1333500" y="226060"/>
                    <a:pt x="1327150" y="224790"/>
                  </a:cubicBezTo>
                  <a:cubicBezTo>
                    <a:pt x="1322070" y="223520"/>
                    <a:pt x="1316990" y="220980"/>
                    <a:pt x="1311910" y="218440"/>
                  </a:cubicBezTo>
                  <a:cubicBezTo>
                    <a:pt x="1309370" y="217170"/>
                    <a:pt x="1306830" y="218440"/>
                    <a:pt x="1304290" y="218440"/>
                  </a:cubicBezTo>
                  <a:cubicBezTo>
                    <a:pt x="1301750" y="218440"/>
                    <a:pt x="1300480" y="219710"/>
                    <a:pt x="1297940" y="219710"/>
                  </a:cubicBezTo>
                  <a:cubicBezTo>
                    <a:pt x="1290320" y="220980"/>
                    <a:pt x="1282700" y="223520"/>
                    <a:pt x="1276350" y="222250"/>
                  </a:cubicBezTo>
                  <a:cubicBezTo>
                    <a:pt x="1267460" y="219710"/>
                    <a:pt x="1258570" y="220980"/>
                    <a:pt x="1250950" y="215900"/>
                  </a:cubicBezTo>
                  <a:cubicBezTo>
                    <a:pt x="1247140" y="213360"/>
                    <a:pt x="1245870" y="215900"/>
                    <a:pt x="1243330" y="215900"/>
                  </a:cubicBezTo>
                  <a:cubicBezTo>
                    <a:pt x="1242060" y="215900"/>
                    <a:pt x="1240790" y="215900"/>
                    <a:pt x="1238250" y="217170"/>
                  </a:cubicBezTo>
                  <a:cubicBezTo>
                    <a:pt x="1236980" y="220980"/>
                    <a:pt x="1231900" y="223520"/>
                    <a:pt x="1225550" y="220980"/>
                  </a:cubicBezTo>
                  <a:cubicBezTo>
                    <a:pt x="1221740" y="219710"/>
                    <a:pt x="1219200" y="219710"/>
                    <a:pt x="1215390" y="220980"/>
                  </a:cubicBezTo>
                  <a:cubicBezTo>
                    <a:pt x="1211580" y="222250"/>
                    <a:pt x="1207770" y="222250"/>
                    <a:pt x="1202690" y="223520"/>
                  </a:cubicBezTo>
                  <a:lnTo>
                    <a:pt x="1201420" y="223520"/>
                  </a:lnTo>
                  <a:cubicBezTo>
                    <a:pt x="1191260" y="229870"/>
                    <a:pt x="1181100" y="224790"/>
                    <a:pt x="1169670" y="224790"/>
                  </a:cubicBezTo>
                  <a:lnTo>
                    <a:pt x="1163320" y="224790"/>
                  </a:lnTo>
                  <a:cubicBezTo>
                    <a:pt x="1155700" y="226060"/>
                    <a:pt x="1151890" y="219710"/>
                    <a:pt x="1146810" y="215900"/>
                  </a:cubicBezTo>
                  <a:cubicBezTo>
                    <a:pt x="1141730" y="212090"/>
                    <a:pt x="1136650" y="207010"/>
                    <a:pt x="1131570" y="204470"/>
                  </a:cubicBezTo>
                  <a:cubicBezTo>
                    <a:pt x="1130300" y="203200"/>
                    <a:pt x="1126490" y="204470"/>
                    <a:pt x="1123950" y="204470"/>
                  </a:cubicBezTo>
                  <a:lnTo>
                    <a:pt x="1112520" y="204470"/>
                  </a:lnTo>
                  <a:lnTo>
                    <a:pt x="1111250" y="203200"/>
                  </a:lnTo>
                  <a:cubicBezTo>
                    <a:pt x="1102360" y="205740"/>
                    <a:pt x="1097280" y="200660"/>
                    <a:pt x="1090930" y="195580"/>
                  </a:cubicBezTo>
                  <a:cubicBezTo>
                    <a:pt x="1087120" y="193040"/>
                    <a:pt x="1082040" y="190500"/>
                    <a:pt x="1078230" y="189230"/>
                  </a:cubicBezTo>
                  <a:cubicBezTo>
                    <a:pt x="1073150" y="186690"/>
                    <a:pt x="1066800" y="185420"/>
                    <a:pt x="1064260" y="179070"/>
                  </a:cubicBezTo>
                  <a:cubicBezTo>
                    <a:pt x="1062990" y="176530"/>
                    <a:pt x="1060450" y="176530"/>
                    <a:pt x="1059180" y="173990"/>
                  </a:cubicBezTo>
                  <a:cubicBezTo>
                    <a:pt x="1057910" y="171450"/>
                    <a:pt x="1056640" y="168910"/>
                    <a:pt x="1056640" y="167640"/>
                  </a:cubicBezTo>
                  <a:cubicBezTo>
                    <a:pt x="1056640" y="165100"/>
                    <a:pt x="1057910" y="162560"/>
                    <a:pt x="1059180" y="160020"/>
                  </a:cubicBezTo>
                  <a:cubicBezTo>
                    <a:pt x="1060450" y="156210"/>
                    <a:pt x="1057910" y="152400"/>
                    <a:pt x="1054100" y="149860"/>
                  </a:cubicBezTo>
                  <a:cubicBezTo>
                    <a:pt x="1052830" y="148590"/>
                    <a:pt x="1050290" y="148590"/>
                    <a:pt x="1050290" y="147320"/>
                  </a:cubicBezTo>
                  <a:cubicBezTo>
                    <a:pt x="1047750" y="139700"/>
                    <a:pt x="1041400" y="137160"/>
                    <a:pt x="1036320" y="130810"/>
                  </a:cubicBezTo>
                  <a:cubicBezTo>
                    <a:pt x="1032510" y="127000"/>
                    <a:pt x="1029970" y="121920"/>
                    <a:pt x="1027430" y="116840"/>
                  </a:cubicBezTo>
                  <a:cubicBezTo>
                    <a:pt x="1024890" y="114300"/>
                    <a:pt x="1023620" y="111760"/>
                    <a:pt x="1019810" y="109220"/>
                  </a:cubicBezTo>
                  <a:cubicBezTo>
                    <a:pt x="1010920" y="105410"/>
                    <a:pt x="1002030" y="101600"/>
                    <a:pt x="993140" y="96520"/>
                  </a:cubicBezTo>
                  <a:cubicBezTo>
                    <a:pt x="993140" y="106680"/>
                    <a:pt x="990600" y="104140"/>
                    <a:pt x="989330" y="101600"/>
                  </a:cubicBezTo>
                  <a:cubicBezTo>
                    <a:pt x="989330" y="97790"/>
                    <a:pt x="986790" y="96520"/>
                    <a:pt x="982980" y="96520"/>
                  </a:cubicBezTo>
                  <a:cubicBezTo>
                    <a:pt x="982980" y="96520"/>
                    <a:pt x="981710" y="96520"/>
                    <a:pt x="981710" y="95250"/>
                  </a:cubicBezTo>
                  <a:cubicBezTo>
                    <a:pt x="980440" y="87630"/>
                    <a:pt x="974090" y="90170"/>
                    <a:pt x="970280" y="88900"/>
                  </a:cubicBezTo>
                  <a:cubicBezTo>
                    <a:pt x="967740" y="87630"/>
                    <a:pt x="965200" y="86360"/>
                    <a:pt x="962660" y="87630"/>
                  </a:cubicBezTo>
                  <a:cubicBezTo>
                    <a:pt x="957580" y="88900"/>
                    <a:pt x="953770" y="85090"/>
                    <a:pt x="948690" y="83820"/>
                  </a:cubicBezTo>
                  <a:cubicBezTo>
                    <a:pt x="947420" y="83820"/>
                    <a:pt x="946150" y="83820"/>
                    <a:pt x="944880" y="85090"/>
                  </a:cubicBezTo>
                  <a:cubicBezTo>
                    <a:pt x="942340" y="87630"/>
                    <a:pt x="939800" y="87630"/>
                    <a:pt x="935990" y="85090"/>
                  </a:cubicBezTo>
                  <a:cubicBezTo>
                    <a:pt x="930910" y="81280"/>
                    <a:pt x="925830" y="81280"/>
                    <a:pt x="919480" y="83820"/>
                  </a:cubicBezTo>
                  <a:cubicBezTo>
                    <a:pt x="916940" y="85090"/>
                    <a:pt x="914400" y="85090"/>
                    <a:pt x="911860" y="83820"/>
                  </a:cubicBezTo>
                  <a:cubicBezTo>
                    <a:pt x="906780" y="81280"/>
                    <a:pt x="901700" y="77470"/>
                    <a:pt x="895350" y="74930"/>
                  </a:cubicBezTo>
                  <a:cubicBezTo>
                    <a:pt x="894080" y="74930"/>
                    <a:pt x="892810" y="73660"/>
                    <a:pt x="891540" y="73660"/>
                  </a:cubicBezTo>
                  <a:cubicBezTo>
                    <a:pt x="883920" y="74930"/>
                    <a:pt x="877570" y="72390"/>
                    <a:pt x="869950" y="74930"/>
                  </a:cubicBezTo>
                  <a:cubicBezTo>
                    <a:pt x="866140" y="76200"/>
                    <a:pt x="861060" y="76200"/>
                    <a:pt x="858520" y="81280"/>
                  </a:cubicBezTo>
                  <a:cubicBezTo>
                    <a:pt x="857250" y="82550"/>
                    <a:pt x="853440" y="82550"/>
                    <a:pt x="850900" y="83820"/>
                  </a:cubicBezTo>
                  <a:cubicBezTo>
                    <a:pt x="844550" y="85090"/>
                    <a:pt x="838200" y="86360"/>
                    <a:pt x="831850" y="83820"/>
                  </a:cubicBezTo>
                  <a:cubicBezTo>
                    <a:pt x="826770" y="81280"/>
                    <a:pt x="820420" y="82550"/>
                    <a:pt x="815340" y="81280"/>
                  </a:cubicBezTo>
                  <a:cubicBezTo>
                    <a:pt x="811530" y="80010"/>
                    <a:pt x="808990" y="77470"/>
                    <a:pt x="806450" y="76200"/>
                  </a:cubicBezTo>
                  <a:cubicBezTo>
                    <a:pt x="805180" y="74930"/>
                    <a:pt x="803910" y="73660"/>
                    <a:pt x="802640" y="73660"/>
                  </a:cubicBezTo>
                  <a:cubicBezTo>
                    <a:pt x="795020" y="71120"/>
                    <a:pt x="788670" y="66040"/>
                    <a:pt x="784860" y="59690"/>
                  </a:cubicBezTo>
                  <a:cubicBezTo>
                    <a:pt x="782320" y="55880"/>
                    <a:pt x="778510" y="52070"/>
                    <a:pt x="775970" y="48260"/>
                  </a:cubicBezTo>
                  <a:cubicBezTo>
                    <a:pt x="767080" y="45720"/>
                    <a:pt x="768350" y="35560"/>
                    <a:pt x="763270" y="30480"/>
                  </a:cubicBezTo>
                  <a:cubicBezTo>
                    <a:pt x="759460" y="25400"/>
                    <a:pt x="755650" y="22860"/>
                    <a:pt x="749300" y="21590"/>
                  </a:cubicBezTo>
                  <a:lnTo>
                    <a:pt x="748030" y="21590"/>
                  </a:lnTo>
                  <a:cubicBezTo>
                    <a:pt x="741680" y="16510"/>
                    <a:pt x="735330" y="20320"/>
                    <a:pt x="727710" y="20320"/>
                  </a:cubicBezTo>
                  <a:cubicBezTo>
                    <a:pt x="725170" y="20320"/>
                    <a:pt x="721360" y="17780"/>
                    <a:pt x="718820" y="16510"/>
                  </a:cubicBezTo>
                  <a:cubicBezTo>
                    <a:pt x="717550" y="13970"/>
                    <a:pt x="716280" y="12700"/>
                    <a:pt x="715010" y="12700"/>
                  </a:cubicBezTo>
                  <a:cubicBezTo>
                    <a:pt x="707390" y="11430"/>
                    <a:pt x="701040" y="6350"/>
                    <a:pt x="694690" y="0"/>
                  </a:cubicBezTo>
                  <a:cubicBezTo>
                    <a:pt x="692150" y="1270"/>
                    <a:pt x="689610" y="2540"/>
                    <a:pt x="687070" y="2540"/>
                  </a:cubicBezTo>
                  <a:cubicBezTo>
                    <a:pt x="684530" y="3810"/>
                    <a:pt x="680720" y="3810"/>
                    <a:pt x="676910" y="3810"/>
                  </a:cubicBezTo>
                  <a:cubicBezTo>
                    <a:pt x="671830" y="2540"/>
                    <a:pt x="666750" y="3810"/>
                    <a:pt x="661670" y="7620"/>
                  </a:cubicBezTo>
                  <a:cubicBezTo>
                    <a:pt x="659130" y="8890"/>
                    <a:pt x="657860" y="10160"/>
                    <a:pt x="655320" y="11430"/>
                  </a:cubicBezTo>
                  <a:cubicBezTo>
                    <a:pt x="652780" y="12700"/>
                    <a:pt x="651510" y="15240"/>
                    <a:pt x="648970" y="16510"/>
                  </a:cubicBezTo>
                  <a:cubicBezTo>
                    <a:pt x="647700" y="17780"/>
                    <a:pt x="645160" y="17780"/>
                    <a:pt x="643890" y="19050"/>
                  </a:cubicBezTo>
                  <a:lnTo>
                    <a:pt x="636270" y="22860"/>
                  </a:lnTo>
                  <a:cubicBezTo>
                    <a:pt x="636270" y="22860"/>
                    <a:pt x="635000" y="24130"/>
                    <a:pt x="635000" y="22860"/>
                  </a:cubicBezTo>
                  <a:cubicBezTo>
                    <a:pt x="629920" y="20320"/>
                    <a:pt x="626110" y="25400"/>
                    <a:pt x="622300" y="27940"/>
                  </a:cubicBezTo>
                  <a:cubicBezTo>
                    <a:pt x="618490" y="30480"/>
                    <a:pt x="613410" y="30480"/>
                    <a:pt x="609600" y="33020"/>
                  </a:cubicBezTo>
                  <a:lnTo>
                    <a:pt x="608330" y="33020"/>
                  </a:lnTo>
                  <a:cubicBezTo>
                    <a:pt x="601980" y="34290"/>
                    <a:pt x="595630" y="36830"/>
                    <a:pt x="589280" y="38100"/>
                  </a:cubicBezTo>
                  <a:cubicBezTo>
                    <a:pt x="586740" y="38100"/>
                    <a:pt x="585470" y="39370"/>
                    <a:pt x="582930" y="40640"/>
                  </a:cubicBezTo>
                  <a:cubicBezTo>
                    <a:pt x="579120" y="41910"/>
                    <a:pt x="575310" y="44450"/>
                    <a:pt x="571500" y="45720"/>
                  </a:cubicBezTo>
                  <a:cubicBezTo>
                    <a:pt x="568960" y="46990"/>
                    <a:pt x="565150" y="48260"/>
                    <a:pt x="562610" y="49530"/>
                  </a:cubicBezTo>
                  <a:lnTo>
                    <a:pt x="558800" y="49530"/>
                  </a:lnTo>
                  <a:cubicBezTo>
                    <a:pt x="558800" y="49530"/>
                    <a:pt x="556260" y="49530"/>
                    <a:pt x="554990" y="52070"/>
                  </a:cubicBezTo>
                  <a:cubicBezTo>
                    <a:pt x="549910" y="49530"/>
                    <a:pt x="543560" y="48260"/>
                    <a:pt x="538480" y="45720"/>
                  </a:cubicBezTo>
                  <a:cubicBezTo>
                    <a:pt x="534670" y="44450"/>
                    <a:pt x="525780" y="46990"/>
                    <a:pt x="523240" y="50800"/>
                  </a:cubicBezTo>
                  <a:cubicBezTo>
                    <a:pt x="521970" y="52070"/>
                    <a:pt x="520700" y="53340"/>
                    <a:pt x="519430" y="53340"/>
                  </a:cubicBezTo>
                  <a:cubicBezTo>
                    <a:pt x="518160" y="53340"/>
                    <a:pt x="515620" y="52070"/>
                    <a:pt x="514350" y="52070"/>
                  </a:cubicBezTo>
                  <a:cubicBezTo>
                    <a:pt x="513080" y="52070"/>
                    <a:pt x="511810" y="53340"/>
                    <a:pt x="509270" y="53340"/>
                  </a:cubicBezTo>
                  <a:cubicBezTo>
                    <a:pt x="509270" y="54610"/>
                    <a:pt x="510540" y="55880"/>
                    <a:pt x="510540" y="57150"/>
                  </a:cubicBezTo>
                  <a:cubicBezTo>
                    <a:pt x="506730" y="58420"/>
                    <a:pt x="500380" y="68580"/>
                    <a:pt x="500380" y="73660"/>
                  </a:cubicBezTo>
                  <a:cubicBezTo>
                    <a:pt x="494030" y="76200"/>
                    <a:pt x="486410" y="77470"/>
                    <a:pt x="483870" y="85090"/>
                  </a:cubicBezTo>
                  <a:cubicBezTo>
                    <a:pt x="483870" y="86360"/>
                    <a:pt x="482600" y="86360"/>
                    <a:pt x="482600" y="87630"/>
                  </a:cubicBezTo>
                  <a:cubicBezTo>
                    <a:pt x="474980" y="88900"/>
                    <a:pt x="473710" y="96520"/>
                    <a:pt x="469900" y="102870"/>
                  </a:cubicBezTo>
                  <a:lnTo>
                    <a:pt x="469900" y="105410"/>
                  </a:lnTo>
                  <a:cubicBezTo>
                    <a:pt x="468630" y="105410"/>
                    <a:pt x="467360" y="106680"/>
                    <a:pt x="466090" y="106680"/>
                  </a:cubicBezTo>
                  <a:cubicBezTo>
                    <a:pt x="461010" y="109220"/>
                    <a:pt x="458470" y="113030"/>
                    <a:pt x="457200" y="119380"/>
                  </a:cubicBezTo>
                  <a:cubicBezTo>
                    <a:pt x="455930" y="125730"/>
                    <a:pt x="455930" y="130810"/>
                    <a:pt x="454660" y="137160"/>
                  </a:cubicBezTo>
                  <a:cubicBezTo>
                    <a:pt x="452120" y="135890"/>
                    <a:pt x="448310" y="138430"/>
                    <a:pt x="447040" y="134620"/>
                  </a:cubicBezTo>
                  <a:lnTo>
                    <a:pt x="444500" y="134620"/>
                  </a:lnTo>
                  <a:cubicBezTo>
                    <a:pt x="440690" y="139700"/>
                    <a:pt x="436880" y="144780"/>
                    <a:pt x="433070" y="148590"/>
                  </a:cubicBezTo>
                  <a:cubicBezTo>
                    <a:pt x="429260" y="151130"/>
                    <a:pt x="425450" y="152400"/>
                    <a:pt x="420370" y="154940"/>
                  </a:cubicBezTo>
                  <a:lnTo>
                    <a:pt x="420370" y="157480"/>
                  </a:lnTo>
                  <a:cubicBezTo>
                    <a:pt x="415290" y="156210"/>
                    <a:pt x="411480" y="154940"/>
                    <a:pt x="407670" y="152400"/>
                  </a:cubicBezTo>
                  <a:cubicBezTo>
                    <a:pt x="406400" y="152400"/>
                    <a:pt x="405130" y="151130"/>
                    <a:pt x="405130" y="151130"/>
                  </a:cubicBezTo>
                  <a:cubicBezTo>
                    <a:pt x="403860" y="151130"/>
                    <a:pt x="403860" y="149860"/>
                    <a:pt x="403860" y="149860"/>
                  </a:cubicBezTo>
                  <a:cubicBezTo>
                    <a:pt x="402590" y="149860"/>
                    <a:pt x="402590" y="151130"/>
                    <a:pt x="402590" y="152400"/>
                  </a:cubicBezTo>
                  <a:cubicBezTo>
                    <a:pt x="402590" y="157480"/>
                    <a:pt x="400050" y="156210"/>
                    <a:pt x="397510" y="154940"/>
                  </a:cubicBezTo>
                  <a:cubicBezTo>
                    <a:pt x="394970" y="153670"/>
                    <a:pt x="392430" y="153670"/>
                    <a:pt x="391160" y="157480"/>
                  </a:cubicBezTo>
                  <a:cubicBezTo>
                    <a:pt x="391160" y="158750"/>
                    <a:pt x="389890" y="160020"/>
                    <a:pt x="388620" y="160020"/>
                  </a:cubicBezTo>
                  <a:cubicBezTo>
                    <a:pt x="384810" y="161290"/>
                    <a:pt x="381000" y="162560"/>
                    <a:pt x="379730" y="166370"/>
                  </a:cubicBezTo>
                  <a:cubicBezTo>
                    <a:pt x="378460" y="168910"/>
                    <a:pt x="377190" y="170180"/>
                    <a:pt x="374650" y="172720"/>
                  </a:cubicBezTo>
                  <a:lnTo>
                    <a:pt x="355600" y="172720"/>
                  </a:lnTo>
                  <a:cubicBezTo>
                    <a:pt x="353060" y="172720"/>
                    <a:pt x="350520" y="172720"/>
                    <a:pt x="347980" y="173990"/>
                  </a:cubicBezTo>
                  <a:cubicBezTo>
                    <a:pt x="345440" y="173990"/>
                    <a:pt x="342900" y="175260"/>
                    <a:pt x="339090" y="176530"/>
                  </a:cubicBezTo>
                  <a:cubicBezTo>
                    <a:pt x="336550" y="177800"/>
                    <a:pt x="332740" y="180340"/>
                    <a:pt x="330200" y="181610"/>
                  </a:cubicBezTo>
                  <a:cubicBezTo>
                    <a:pt x="328930" y="182880"/>
                    <a:pt x="327660" y="182880"/>
                    <a:pt x="326390" y="182880"/>
                  </a:cubicBezTo>
                  <a:cubicBezTo>
                    <a:pt x="320040" y="182880"/>
                    <a:pt x="316230" y="186690"/>
                    <a:pt x="312420" y="190500"/>
                  </a:cubicBezTo>
                  <a:cubicBezTo>
                    <a:pt x="308610" y="193040"/>
                    <a:pt x="306070" y="196850"/>
                    <a:pt x="302260" y="199390"/>
                  </a:cubicBezTo>
                  <a:cubicBezTo>
                    <a:pt x="299720" y="200660"/>
                    <a:pt x="297180" y="201930"/>
                    <a:pt x="295910" y="203200"/>
                  </a:cubicBezTo>
                  <a:cubicBezTo>
                    <a:pt x="293370" y="204470"/>
                    <a:pt x="292100" y="207010"/>
                    <a:pt x="289560" y="207010"/>
                  </a:cubicBezTo>
                  <a:cubicBezTo>
                    <a:pt x="287020" y="208280"/>
                    <a:pt x="283210" y="208280"/>
                    <a:pt x="280670" y="207010"/>
                  </a:cubicBezTo>
                  <a:cubicBezTo>
                    <a:pt x="276860" y="204470"/>
                    <a:pt x="273050" y="207010"/>
                    <a:pt x="270510" y="208280"/>
                  </a:cubicBezTo>
                  <a:cubicBezTo>
                    <a:pt x="266700" y="209550"/>
                    <a:pt x="264160" y="212090"/>
                    <a:pt x="261620" y="213360"/>
                  </a:cubicBezTo>
                  <a:cubicBezTo>
                    <a:pt x="262890" y="214630"/>
                    <a:pt x="262890" y="215900"/>
                    <a:pt x="264160" y="217170"/>
                  </a:cubicBezTo>
                  <a:lnTo>
                    <a:pt x="260350" y="217170"/>
                  </a:lnTo>
                  <a:cubicBezTo>
                    <a:pt x="260350" y="218440"/>
                    <a:pt x="259080" y="219710"/>
                    <a:pt x="259080" y="220980"/>
                  </a:cubicBezTo>
                  <a:cubicBezTo>
                    <a:pt x="257810" y="220980"/>
                    <a:pt x="256540" y="219710"/>
                    <a:pt x="256540" y="219710"/>
                  </a:cubicBezTo>
                  <a:cubicBezTo>
                    <a:pt x="252730" y="222250"/>
                    <a:pt x="248920" y="224790"/>
                    <a:pt x="245110" y="226060"/>
                  </a:cubicBezTo>
                  <a:cubicBezTo>
                    <a:pt x="243840" y="226060"/>
                    <a:pt x="242570" y="227330"/>
                    <a:pt x="242570" y="227330"/>
                  </a:cubicBezTo>
                  <a:cubicBezTo>
                    <a:pt x="237490" y="226060"/>
                    <a:pt x="231140" y="227330"/>
                    <a:pt x="227330" y="223520"/>
                  </a:cubicBezTo>
                  <a:cubicBezTo>
                    <a:pt x="224790" y="220980"/>
                    <a:pt x="220980" y="219710"/>
                    <a:pt x="218440" y="217170"/>
                  </a:cubicBezTo>
                  <a:cubicBezTo>
                    <a:pt x="214630" y="214630"/>
                    <a:pt x="209550" y="215900"/>
                    <a:pt x="205740" y="222250"/>
                  </a:cubicBezTo>
                  <a:lnTo>
                    <a:pt x="187960" y="204470"/>
                  </a:lnTo>
                  <a:cubicBezTo>
                    <a:pt x="186690" y="205740"/>
                    <a:pt x="184150" y="207010"/>
                    <a:pt x="182880" y="208280"/>
                  </a:cubicBezTo>
                  <a:cubicBezTo>
                    <a:pt x="181610" y="208280"/>
                    <a:pt x="181610" y="209550"/>
                    <a:pt x="180340" y="209550"/>
                  </a:cubicBezTo>
                  <a:cubicBezTo>
                    <a:pt x="175260" y="210820"/>
                    <a:pt x="170180" y="212090"/>
                    <a:pt x="163830" y="213360"/>
                  </a:cubicBezTo>
                  <a:cubicBezTo>
                    <a:pt x="160020" y="214630"/>
                    <a:pt x="157480" y="215900"/>
                    <a:pt x="157480" y="220980"/>
                  </a:cubicBezTo>
                  <a:cubicBezTo>
                    <a:pt x="152400" y="223520"/>
                    <a:pt x="147320" y="222250"/>
                    <a:pt x="143510" y="227330"/>
                  </a:cubicBezTo>
                  <a:lnTo>
                    <a:pt x="139700" y="227330"/>
                  </a:lnTo>
                  <a:cubicBezTo>
                    <a:pt x="132080" y="223520"/>
                    <a:pt x="125730" y="224790"/>
                    <a:pt x="120650" y="231140"/>
                  </a:cubicBezTo>
                  <a:cubicBezTo>
                    <a:pt x="119380" y="232410"/>
                    <a:pt x="118110" y="232410"/>
                    <a:pt x="115570" y="232410"/>
                  </a:cubicBezTo>
                  <a:cubicBezTo>
                    <a:pt x="109220" y="231140"/>
                    <a:pt x="104140" y="234950"/>
                    <a:pt x="99060" y="238760"/>
                  </a:cubicBezTo>
                  <a:cubicBezTo>
                    <a:pt x="96520" y="241300"/>
                    <a:pt x="93980" y="242570"/>
                    <a:pt x="90170" y="242570"/>
                  </a:cubicBezTo>
                  <a:cubicBezTo>
                    <a:pt x="83820" y="243840"/>
                    <a:pt x="78740" y="243840"/>
                    <a:pt x="72390" y="243840"/>
                  </a:cubicBezTo>
                  <a:cubicBezTo>
                    <a:pt x="72390" y="243840"/>
                    <a:pt x="71120" y="243840"/>
                    <a:pt x="71120" y="245110"/>
                  </a:cubicBezTo>
                  <a:cubicBezTo>
                    <a:pt x="66040" y="251460"/>
                    <a:pt x="59690" y="251460"/>
                    <a:pt x="52070" y="251460"/>
                  </a:cubicBezTo>
                  <a:cubicBezTo>
                    <a:pt x="44450" y="251460"/>
                    <a:pt x="36830" y="252730"/>
                    <a:pt x="30480" y="259080"/>
                  </a:cubicBezTo>
                  <a:cubicBezTo>
                    <a:pt x="26670" y="262890"/>
                    <a:pt x="21590" y="265430"/>
                    <a:pt x="16510" y="269240"/>
                  </a:cubicBezTo>
                  <a:cubicBezTo>
                    <a:pt x="15240" y="269240"/>
                    <a:pt x="13970" y="270510"/>
                    <a:pt x="13970" y="270510"/>
                  </a:cubicBezTo>
                  <a:cubicBezTo>
                    <a:pt x="10160" y="270510"/>
                    <a:pt x="5080" y="269240"/>
                    <a:pt x="1270" y="269240"/>
                  </a:cubicBezTo>
                  <a:cubicBezTo>
                    <a:pt x="0" y="284480"/>
                    <a:pt x="2540" y="300990"/>
                    <a:pt x="3810" y="317500"/>
                  </a:cubicBez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dirty="0"/>
            </a:p>
          </p:txBody>
        </p:sp>
      </p:grpSp>
      <p:sp>
        <p:nvSpPr>
          <p:cNvPr id="7" name="TextBox 7"/>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47</a:t>
            </a:r>
          </a:p>
        </p:txBody>
      </p:sp>
      <p:sp>
        <p:nvSpPr>
          <p:cNvPr id="8" name="TextBox 8"/>
          <p:cNvSpPr txBox="1"/>
          <p:nvPr/>
        </p:nvSpPr>
        <p:spPr>
          <a:xfrm>
            <a:off x="764356" y="379615"/>
            <a:ext cx="16583059" cy="916305"/>
          </a:xfrm>
          <a:prstGeom prst="rect">
            <a:avLst/>
          </a:prstGeom>
        </p:spPr>
        <p:txBody>
          <a:bodyPr lIns="0" tIns="0" rIns="0" bIns="0" rtlCol="0" anchor="t">
            <a:spAutoFit/>
          </a:bodyPr>
          <a:lstStyle/>
          <a:p>
            <a:pPr algn="ctr">
              <a:lnSpc>
                <a:spcPts val="6719"/>
              </a:lnSpc>
            </a:pPr>
            <a:r>
              <a:rPr lang="en-US" sz="4800" dirty="0">
                <a:solidFill>
                  <a:srgbClr val="1D71B8"/>
                </a:solidFill>
                <a:latin typeface="Arial"/>
              </a:rPr>
              <a:t>Body changes in both</a:t>
            </a:r>
          </a:p>
        </p:txBody>
      </p:sp>
      <p:sp>
        <p:nvSpPr>
          <p:cNvPr id="9" name="TextBox 9"/>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TextBox 4"/>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48</a:t>
            </a:r>
          </a:p>
        </p:txBody>
      </p:sp>
      <p:sp>
        <p:nvSpPr>
          <p:cNvPr id="5" name="TextBox 5"/>
          <p:cNvSpPr txBox="1"/>
          <p:nvPr/>
        </p:nvSpPr>
        <p:spPr>
          <a:xfrm>
            <a:off x="771525" y="5316406"/>
            <a:ext cx="4909691" cy="1327785"/>
          </a:xfrm>
          <a:prstGeom prst="rect">
            <a:avLst/>
          </a:prstGeom>
        </p:spPr>
        <p:txBody>
          <a:bodyPr lIns="0" tIns="0" rIns="0" bIns="0" rtlCol="0" anchor="t">
            <a:spAutoFit/>
          </a:bodyPr>
          <a:lstStyle/>
          <a:p>
            <a:pPr algn="ctr">
              <a:lnSpc>
                <a:spcPts val="5040"/>
              </a:lnSpc>
            </a:pPr>
            <a:r>
              <a:rPr lang="en-US" sz="3600" dirty="0">
                <a:solidFill>
                  <a:srgbClr val="1D71B8"/>
                </a:solidFill>
                <a:latin typeface="Arial"/>
              </a:rPr>
              <a:t>Changes happen in </a:t>
            </a:r>
          </a:p>
          <a:p>
            <a:pPr algn="ctr">
              <a:lnSpc>
                <a:spcPts val="5040"/>
              </a:lnSpc>
            </a:pPr>
            <a:r>
              <a:rPr lang="en-US" sz="3600" dirty="0">
                <a:solidFill>
                  <a:srgbClr val="1D71B8"/>
                </a:solidFill>
                <a:latin typeface="Arial"/>
              </a:rPr>
              <a:t>girls</a:t>
            </a:r>
          </a:p>
        </p:txBody>
      </p:sp>
      <p:sp>
        <p:nvSpPr>
          <p:cNvPr id="6" name="TextBox 6"/>
          <p:cNvSpPr txBox="1"/>
          <p:nvPr/>
        </p:nvSpPr>
        <p:spPr>
          <a:xfrm>
            <a:off x="6110531" y="5316406"/>
            <a:ext cx="4070855" cy="1327785"/>
          </a:xfrm>
          <a:prstGeom prst="rect">
            <a:avLst/>
          </a:prstGeom>
        </p:spPr>
        <p:txBody>
          <a:bodyPr lIns="0" tIns="0" rIns="0" bIns="0" rtlCol="0" anchor="t">
            <a:spAutoFit/>
          </a:bodyPr>
          <a:lstStyle/>
          <a:p>
            <a:pPr algn="ctr">
              <a:lnSpc>
                <a:spcPts val="5040"/>
              </a:lnSpc>
            </a:pPr>
            <a:r>
              <a:rPr lang="en-US" sz="3600" dirty="0">
                <a:solidFill>
                  <a:srgbClr val="1D71B8"/>
                </a:solidFill>
                <a:latin typeface="Arial"/>
              </a:rPr>
              <a:t>Changes happen </a:t>
            </a:r>
          </a:p>
          <a:p>
            <a:pPr algn="ctr">
              <a:lnSpc>
                <a:spcPts val="5040"/>
              </a:lnSpc>
            </a:pPr>
            <a:r>
              <a:rPr lang="en-US" sz="3600" dirty="0">
                <a:solidFill>
                  <a:srgbClr val="1D71B8"/>
                </a:solidFill>
                <a:latin typeface="Arial"/>
              </a:rPr>
              <a:t>in boys</a:t>
            </a:r>
          </a:p>
        </p:txBody>
      </p:sp>
      <p:sp>
        <p:nvSpPr>
          <p:cNvPr id="7" name="TextBox 7"/>
          <p:cNvSpPr txBox="1"/>
          <p:nvPr/>
        </p:nvSpPr>
        <p:spPr>
          <a:xfrm>
            <a:off x="10610701" y="5316406"/>
            <a:ext cx="4070855" cy="1327785"/>
          </a:xfrm>
          <a:prstGeom prst="rect">
            <a:avLst/>
          </a:prstGeom>
        </p:spPr>
        <p:txBody>
          <a:bodyPr lIns="0" tIns="0" rIns="0" bIns="0" rtlCol="0" anchor="t">
            <a:spAutoFit/>
          </a:bodyPr>
          <a:lstStyle/>
          <a:p>
            <a:pPr algn="ctr">
              <a:lnSpc>
                <a:spcPts val="5040"/>
              </a:lnSpc>
            </a:pPr>
            <a:r>
              <a:rPr lang="en-US" sz="3600" dirty="0">
                <a:solidFill>
                  <a:srgbClr val="1D71B8"/>
                </a:solidFill>
                <a:latin typeface="Arial"/>
              </a:rPr>
              <a:t>Changes happen </a:t>
            </a:r>
          </a:p>
          <a:p>
            <a:pPr algn="ctr">
              <a:lnSpc>
                <a:spcPts val="5040"/>
              </a:lnSpc>
            </a:pPr>
            <a:r>
              <a:rPr lang="en-US" sz="3600" dirty="0">
                <a:solidFill>
                  <a:srgbClr val="1D71B8"/>
                </a:solidFill>
                <a:latin typeface="Arial"/>
              </a:rPr>
              <a:t>in both</a:t>
            </a:r>
          </a:p>
        </p:txBody>
      </p:sp>
      <p:sp>
        <p:nvSpPr>
          <p:cNvPr id="8" name="TextBox 8"/>
          <p:cNvSpPr txBox="1"/>
          <p:nvPr/>
        </p:nvSpPr>
        <p:spPr>
          <a:xfrm>
            <a:off x="15029926" y="5316406"/>
            <a:ext cx="2405604" cy="1327785"/>
          </a:xfrm>
          <a:prstGeom prst="rect">
            <a:avLst/>
          </a:prstGeom>
        </p:spPr>
        <p:txBody>
          <a:bodyPr lIns="0" tIns="0" rIns="0" bIns="0" rtlCol="0" anchor="t">
            <a:spAutoFit/>
          </a:bodyPr>
          <a:lstStyle/>
          <a:p>
            <a:pPr algn="ctr">
              <a:lnSpc>
                <a:spcPts val="5040"/>
              </a:lnSpc>
            </a:pPr>
            <a:r>
              <a:rPr lang="en-US" sz="3600" dirty="0">
                <a:solidFill>
                  <a:srgbClr val="1D71B8"/>
                </a:solidFill>
                <a:latin typeface="Arial"/>
              </a:rPr>
              <a:t>We're not </a:t>
            </a:r>
          </a:p>
          <a:p>
            <a:pPr algn="ctr">
              <a:lnSpc>
                <a:spcPts val="5040"/>
              </a:lnSpc>
            </a:pPr>
            <a:r>
              <a:rPr lang="en-US" sz="3600" dirty="0">
                <a:solidFill>
                  <a:srgbClr val="1D71B8"/>
                </a:solidFill>
                <a:latin typeface="Arial"/>
              </a:rPr>
              <a:t>sure</a:t>
            </a:r>
          </a:p>
        </p:txBody>
      </p:sp>
      <p:sp>
        <p:nvSpPr>
          <p:cNvPr id="9" name="TextBox 9"/>
          <p:cNvSpPr txBox="1"/>
          <p:nvPr/>
        </p:nvSpPr>
        <p:spPr>
          <a:xfrm>
            <a:off x="852471" y="742950"/>
            <a:ext cx="16583059" cy="3459543"/>
          </a:xfrm>
          <a:prstGeom prst="rect">
            <a:avLst/>
          </a:prstGeom>
        </p:spPr>
        <p:txBody>
          <a:bodyPr lIns="0" tIns="0" rIns="0" bIns="0" rtlCol="0" anchor="t">
            <a:spAutoFit/>
          </a:bodyPr>
          <a:lstStyle/>
          <a:p>
            <a:pPr algn="l">
              <a:lnSpc>
                <a:spcPts val="6719"/>
              </a:lnSpc>
            </a:pPr>
            <a:r>
              <a:rPr lang="en-US" sz="4800" dirty="0">
                <a:solidFill>
                  <a:srgbClr val="000000"/>
                </a:solidFill>
                <a:latin typeface="Arial"/>
              </a:rPr>
              <a:t>Body changes: sort the cards into these 4 categories. </a:t>
            </a:r>
          </a:p>
          <a:p>
            <a:pPr algn="l">
              <a:lnSpc>
                <a:spcPts val="6719"/>
              </a:lnSpc>
            </a:pPr>
            <a:endParaRPr lang="en-US" sz="4800" dirty="0">
              <a:solidFill>
                <a:srgbClr val="000000"/>
              </a:solidFill>
              <a:latin typeface="Arial"/>
            </a:endParaRPr>
          </a:p>
          <a:p>
            <a:pPr algn="l">
              <a:lnSpc>
                <a:spcPts val="6719"/>
              </a:lnSpc>
            </a:pPr>
            <a:r>
              <a:rPr lang="en-US" sz="4800" dirty="0">
                <a:solidFill>
                  <a:srgbClr val="000000"/>
                </a:solidFill>
                <a:latin typeface="Arial"/>
              </a:rPr>
              <a:t>Use the 'we're not sure' category for anything you need your teacher's help with.</a:t>
            </a:r>
          </a:p>
        </p:txBody>
      </p:sp>
      <p:sp>
        <p:nvSpPr>
          <p:cNvPr id="10" name="TextBox 10"/>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72175" y="1677218"/>
            <a:ext cx="3220279" cy="1923216"/>
            <a:chOff x="0" y="0"/>
            <a:chExt cx="848139" cy="506526"/>
          </a:xfrm>
        </p:grpSpPr>
        <p:sp>
          <p:nvSpPr>
            <p:cNvPr id="3" name="Freeform 3"/>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4" name="TextBox 4"/>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5" name="Group 5"/>
          <p:cNvGrpSpPr/>
          <p:nvPr/>
        </p:nvGrpSpPr>
        <p:grpSpPr>
          <a:xfrm>
            <a:off x="1272175" y="4181675"/>
            <a:ext cx="3220279" cy="1923216"/>
            <a:chOff x="0" y="0"/>
            <a:chExt cx="848139" cy="506526"/>
          </a:xfrm>
        </p:grpSpPr>
        <p:sp>
          <p:nvSpPr>
            <p:cNvPr id="6" name="Freeform 6"/>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7" name="TextBox 7"/>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8" name="Group 8"/>
          <p:cNvGrpSpPr/>
          <p:nvPr/>
        </p:nvGrpSpPr>
        <p:grpSpPr>
          <a:xfrm>
            <a:off x="1272175" y="6686133"/>
            <a:ext cx="3220279" cy="1923216"/>
            <a:chOff x="0" y="0"/>
            <a:chExt cx="848139" cy="506526"/>
          </a:xfrm>
        </p:grpSpPr>
        <p:sp>
          <p:nvSpPr>
            <p:cNvPr id="9" name="Freeform 9"/>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0" name="TextBox 10"/>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11" name="Group 11"/>
          <p:cNvGrpSpPr/>
          <p:nvPr/>
        </p:nvGrpSpPr>
        <p:grpSpPr>
          <a:xfrm>
            <a:off x="5324041" y="1677218"/>
            <a:ext cx="3220279" cy="1923216"/>
            <a:chOff x="0" y="0"/>
            <a:chExt cx="848139" cy="506526"/>
          </a:xfrm>
        </p:grpSpPr>
        <p:sp>
          <p:nvSpPr>
            <p:cNvPr id="12" name="Freeform 12"/>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3" name="TextBox 13"/>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14" name="Group 14"/>
          <p:cNvGrpSpPr/>
          <p:nvPr/>
        </p:nvGrpSpPr>
        <p:grpSpPr>
          <a:xfrm>
            <a:off x="5324041" y="4181675"/>
            <a:ext cx="3220279" cy="1923216"/>
            <a:chOff x="0" y="0"/>
            <a:chExt cx="848139" cy="506526"/>
          </a:xfrm>
        </p:grpSpPr>
        <p:sp>
          <p:nvSpPr>
            <p:cNvPr id="15" name="Freeform 15"/>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6" name="TextBox 16"/>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17" name="Group 17"/>
          <p:cNvGrpSpPr/>
          <p:nvPr/>
        </p:nvGrpSpPr>
        <p:grpSpPr>
          <a:xfrm>
            <a:off x="5324041" y="6686133"/>
            <a:ext cx="3220279" cy="1923216"/>
            <a:chOff x="0" y="0"/>
            <a:chExt cx="848139" cy="506526"/>
          </a:xfrm>
        </p:grpSpPr>
        <p:sp>
          <p:nvSpPr>
            <p:cNvPr id="18" name="Freeform 18"/>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9" name="TextBox 19"/>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20" name="Group 20"/>
          <p:cNvGrpSpPr/>
          <p:nvPr/>
        </p:nvGrpSpPr>
        <p:grpSpPr>
          <a:xfrm>
            <a:off x="9375908" y="1677218"/>
            <a:ext cx="3220279" cy="1923216"/>
            <a:chOff x="0" y="0"/>
            <a:chExt cx="848139" cy="506526"/>
          </a:xfrm>
        </p:grpSpPr>
        <p:sp>
          <p:nvSpPr>
            <p:cNvPr id="21" name="Freeform 21"/>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2" name="TextBox 22"/>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23" name="Group 23"/>
          <p:cNvGrpSpPr/>
          <p:nvPr/>
        </p:nvGrpSpPr>
        <p:grpSpPr>
          <a:xfrm>
            <a:off x="9375908" y="4181675"/>
            <a:ext cx="3220279" cy="1923216"/>
            <a:chOff x="0" y="0"/>
            <a:chExt cx="848139" cy="506526"/>
          </a:xfrm>
        </p:grpSpPr>
        <p:sp>
          <p:nvSpPr>
            <p:cNvPr id="24" name="Freeform 24"/>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5" name="TextBox 25"/>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26" name="Group 26"/>
          <p:cNvGrpSpPr/>
          <p:nvPr/>
        </p:nvGrpSpPr>
        <p:grpSpPr>
          <a:xfrm>
            <a:off x="9375908" y="6686133"/>
            <a:ext cx="3220279" cy="1923216"/>
            <a:chOff x="0" y="0"/>
            <a:chExt cx="848139" cy="506526"/>
          </a:xfrm>
        </p:grpSpPr>
        <p:sp>
          <p:nvSpPr>
            <p:cNvPr id="27" name="Freeform 27"/>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8" name="TextBox 28"/>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29" name="Group 29"/>
          <p:cNvGrpSpPr/>
          <p:nvPr/>
        </p:nvGrpSpPr>
        <p:grpSpPr>
          <a:xfrm>
            <a:off x="13427774" y="1677218"/>
            <a:ext cx="3220279" cy="1923216"/>
            <a:chOff x="0" y="0"/>
            <a:chExt cx="848139" cy="506526"/>
          </a:xfrm>
        </p:grpSpPr>
        <p:sp>
          <p:nvSpPr>
            <p:cNvPr id="30" name="Freeform 30"/>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1" name="TextBox 31"/>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32" name="Group 32"/>
          <p:cNvGrpSpPr/>
          <p:nvPr/>
        </p:nvGrpSpPr>
        <p:grpSpPr>
          <a:xfrm>
            <a:off x="13427774" y="4181675"/>
            <a:ext cx="3220279" cy="1923216"/>
            <a:chOff x="0" y="0"/>
            <a:chExt cx="848139" cy="506526"/>
          </a:xfrm>
        </p:grpSpPr>
        <p:sp>
          <p:nvSpPr>
            <p:cNvPr id="33" name="Freeform 33"/>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4" name="TextBox 34"/>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grpSp>
        <p:nvGrpSpPr>
          <p:cNvPr id="35" name="Group 35"/>
          <p:cNvGrpSpPr/>
          <p:nvPr/>
        </p:nvGrpSpPr>
        <p:grpSpPr>
          <a:xfrm>
            <a:off x="13427774" y="6686133"/>
            <a:ext cx="3220279" cy="1923216"/>
            <a:chOff x="0" y="0"/>
            <a:chExt cx="848139" cy="506526"/>
          </a:xfrm>
        </p:grpSpPr>
        <p:sp>
          <p:nvSpPr>
            <p:cNvPr id="36" name="Freeform 36"/>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7" name="TextBox 37"/>
            <p:cNvSpPr txBox="1"/>
            <p:nvPr/>
          </p:nvSpPr>
          <p:spPr>
            <a:xfrm>
              <a:off x="0" y="-114300"/>
              <a:ext cx="848139" cy="620826"/>
            </a:xfrm>
            <a:prstGeom prst="rect">
              <a:avLst/>
            </a:prstGeom>
          </p:spPr>
          <p:txBody>
            <a:bodyPr lIns="50800" tIns="50800" rIns="50800" bIns="50800" rtlCol="0" anchor="ctr"/>
            <a:lstStyle/>
            <a:p>
              <a:pPr algn="ctr">
                <a:lnSpc>
                  <a:spcPts val="4480"/>
                </a:lnSpc>
              </a:pPr>
              <a:endParaRPr dirty="0"/>
            </a:p>
          </p:txBody>
        </p:sp>
      </p:grpSp>
      <p:sp>
        <p:nvSpPr>
          <p:cNvPr id="38" name="TextBox 38"/>
          <p:cNvSpPr txBox="1"/>
          <p:nvPr/>
        </p:nvSpPr>
        <p:spPr>
          <a:xfrm>
            <a:off x="1574351" y="2016159"/>
            <a:ext cx="2615927" cy="1140558"/>
          </a:xfrm>
          <a:prstGeom prst="rect">
            <a:avLst/>
          </a:prstGeom>
        </p:spPr>
        <p:txBody>
          <a:bodyPr lIns="0" tIns="0" rIns="0" bIns="0" rtlCol="0" anchor="t">
            <a:spAutoFit/>
          </a:bodyPr>
          <a:lstStyle/>
          <a:p>
            <a:pPr algn="ctr">
              <a:lnSpc>
                <a:spcPts val="4385"/>
              </a:lnSpc>
            </a:pPr>
            <a:r>
              <a:rPr lang="en-US" sz="3201" dirty="0">
                <a:solidFill>
                  <a:srgbClr val="000000"/>
                </a:solidFill>
                <a:latin typeface="Calibri (MS)"/>
              </a:rPr>
              <a:t>Hair under arms</a:t>
            </a:r>
          </a:p>
        </p:txBody>
      </p:sp>
      <p:sp>
        <p:nvSpPr>
          <p:cNvPr id="39" name="TextBox 39"/>
          <p:cNvSpPr txBox="1"/>
          <p:nvPr/>
        </p:nvSpPr>
        <p:spPr>
          <a:xfrm>
            <a:off x="6377759" y="1999748"/>
            <a:ext cx="1112844" cy="1156970"/>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Grow taller</a:t>
            </a:r>
          </a:p>
        </p:txBody>
      </p:sp>
      <p:sp>
        <p:nvSpPr>
          <p:cNvPr id="40" name="TextBox 40"/>
          <p:cNvSpPr txBox="1"/>
          <p:nvPr/>
        </p:nvSpPr>
        <p:spPr>
          <a:xfrm>
            <a:off x="9683718" y="1562918"/>
            <a:ext cx="2604659" cy="1718945"/>
          </a:xfrm>
          <a:prstGeom prst="rect">
            <a:avLst/>
          </a:prstGeom>
        </p:spPr>
        <p:txBody>
          <a:bodyPr lIns="0" tIns="0" rIns="0" bIns="0" rtlCol="0" anchor="t">
            <a:spAutoFit/>
          </a:bodyPr>
          <a:lstStyle/>
          <a:p>
            <a:pPr algn="ctr">
              <a:lnSpc>
                <a:spcPts val="4480"/>
              </a:lnSpc>
            </a:pPr>
            <a:endParaRPr dirty="0"/>
          </a:p>
          <a:p>
            <a:pPr algn="ctr">
              <a:lnSpc>
                <a:spcPts val="4480"/>
              </a:lnSpc>
            </a:pPr>
            <a:r>
              <a:rPr lang="en-US" sz="3200" dirty="0">
                <a:solidFill>
                  <a:srgbClr val="000000"/>
                </a:solidFill>
                <a:latin typeface="Calibri (MS)"/>
              </a:rPr>
              <a:t>Greasy </a:t>
            </a:r>
          </a:p>
          <a:p>
            <a:pPr algn="ctr">
              <a:lnSpc>
                <a:spcPts val="4480"/>
              </a:lnSpc>
            </a:pPr>
            <a:r>
              <a:rPr lang="en-US" sz="3200" dirty="0">
                <a:solidFill>
                  <a:srgbClr val="000000"/>
                </a:solidFill>
                <a:latin typeface="Calibri (MS)"/>
              </a:rPr>
              <a:t>skin</a:t>
            </a:r>
          </a:p>
        </p:txBody>
      </p:sp>
      <p:sp>
        <p:nvSpPr>
          <p:cNvPr id="41" name="TextBox 41"/>
          <p:cNvSpPr txBox="1"/>
          <p:nvPr/>
        </p:nvSpPr>
        <p:spPr>
          <a:xfrm>
            <a:off x="1582975" y="4716559"/>
            <a:ext cx="2387615" cy="594995"/>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Erections</a:t>
            </a:r>
          </a:p>
        </p:txBody>
      </p:sp>
      <p:sp>
        <p:nvSpPr>
          <p:cNvPr id="42" name="TextBox 42"/>
          <p:cNvSpPr txBox="1"/>
          <p:nvPr/>
        </p:nvSpPr>
        <p:spPr>
          <a:xfrm>
            <a:off x="13739187" y="2016159"/>
            <a:ext cx="2609621" cy="114058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Vaginal discharge</a:t>
            </a:r>
          </a:p>
        </p:txBody>
      </p:sp>
      <p:sp>
        <p:nvSpPr>
          <p:cNvPr id="43" name="TextBox 43"/>
          <p:cNvSpPr txBox="1"/>
          <p:nvPr/>
        </p:nvSpPr>
        <p:spPr>
          <a:xfrm>
            <a:off x="5644790" y="4561762"/>
            <a:ext cx="2578781" cy="1156970"/>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Genitals </a:t>
            </a:r>
          </a:p>
          <a:p>
            <a:pPr algn="ctr">
              <a:lnSpc>
                <a:spcPts val="4480"/>
              </a:lnSpc>
            </a:pPr>
            <a:r>
              <a:rPr lang="en-US" sz="3200" dirty="0">
                <a:solidFill>
                  <a:srgbClr val="000000"/>
                </a:solidFill>
                <a:latin typeface="Calibri (MS)"/>
              </a:rPr>
              <a:t>mature</a:t>
            </a:r>
          </a:p>
        </p:txBody>
      </p:sp>
      <p:sp>
        <p:nvSpPr>
          <p:cNvPr id="44" name="TextBox 44"/>
          <p:cNvSpPr txBox="1"/>
          <p:nvPr/>
        </p:nvSpPr>
        <p:spPr>
          <a:xfrm>
            <a:off x="9683718" y="4298491"/>
            <a:ext cx="2765886" cy="16930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Hair around </a:t>
            </a:r>
          </a:p>
          <a:p>
            <a:pPr algn="ctr">
              <a:lnSpc>
                <a:spcPts val="4384"/>
              </a:lnSpc>
            </a:pPr>
            <a:r>
              <a:rPr lang="en-US" sz="3200" dirty="0">
                <a:solidFill>
                  <a:srgbClr val="000000"/>
                </a:solidFill>
                <a:latin typeface="Calibri (MS)"/>
              </a:rPr>
              <a:t>penis &amp; </a:t>
            </a:r>
          </a:p>
          <a:p>
            <a:pPr algn="ctr">
              <a:lnSpc>
                <a:spcPts val="4384"/>
              </a:lnSpc>
            </a:pPr>
            <a:r>
              <a:rPr lang="en-US" sz="3200" dirty="0">
                <a:solidFill>
                  <a:srgbClr val="000000"/>
                </a:solidFill>
                <a:latin typeface="Calibri (MS)"/>
              </a:rPr>
              <a:t>testicles</a:t>
            </a:r>
          </a:p>
        </p:txBody>
      </p:sp>
      <p:sp>
        <p:nvSpPr>
          <p:cNvPr id="45" name="TextBox 45"/>
          <p:cNvSpPr txBox="1"/>
          <p:nvPr/>
        </p:nvSpPr>
        <p:spPr>
          <a:xfrm>
            <a:off x="13748712" y="4716559"/>
            <a:ext cx="2600096" cy="594995"/>
          </a:xfrm>
          <a:prstGeom prst="rect">
            <a:avLst/>
          </a:prstGeom>
        </p:spPr>
        <p:txBody>
          <a:bodyPr lIns="0" tIns="0" rIns="0" bIns="0" rtlCol="0" anchor="t">
            <a:spAutoFit/>
          </a:bodyPr>
          <a:lstStyle/>
          <a:p>
            <a:pPr algn="l">
              <a:lnSpc>
                <a:spcPts val="4480"/>
              </a:lnSpc>
            </a:pPr>
            <a:r>
              <a:rPr lang="en-US" sz="3200" dirty="0">
                <a:solidFill>
                  <a:srgbClr val="000000"/>
                </a:solidFill>
                <a:latin typeface="Calibri (MS)"/>
              </a:rPr>
              <a:t>Masturbation</a:t>
            </a:r>
          </a:p>
        </p:txBody>
      </p:sp>
      <p:sp>
        <p:nvSpPr>
          <p:cNvPr id="46" name="TextBox 46"/>
          <p:cNvSpPr txBox="1"/>
          <p:nvPr/>
        </p:nvSpPr>
        <p:spPr>
          <a:xfrm>
            <a:off x="1582975" y="7219316"/>
            <a:ext cx="2387615" cy="594995"/>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Hips widen</a:t>
            </a:r>
          </a:p>
        </p:txBody>
      </p:sp>
      <p:sp>
        <p:nvSpPr>
          <p:cNvPr id="47" name="TextBox 47"/>
          <p:cNvSpPr txBox="1"/>
          <p:nvPr/>
        </p:nvSpPr>
        <p:spPr>
          <a:xfrm>
            <a:off x="5644790" y="6974239"/>
            <a:ext cx="2578781" cy="114058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More hair on arms and legs</a:t>
            </a:r>
          </a:p>
        </p:txBody>
      </p:sp>
      <p:sp>
        <p:nvSpPr>
          <p:cNvPr id="48" name="TextBox 48"/>
          <p:cNvSpPr txBox="1"/>
          <p:nvPr/>
        </p:nvSpPr>
        <p:spPr>
          <a:xfrm>
            <a:off x="9902664" y="6748835"/>
            <a:ext cx="2385712" cy="16930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Chest &amp; shoulders  broaden</a:t>
            </a:r>
          </a:p>
        </p:txBody>
      </p:sp>
      <p:sp>
        <p:nvSpPr>
          <p:cNvPr id="49" name="TextBox 49"/>
          <p:cNvSpPr txBox="1"/>
          <p:nvPr/>
        </p:nvSpPr>
        <p:spPr>
          <a:xfrm>
            <a:off x="13748712" y="7219316"/>
            <a:ext cx="2406548" cy="594995"/>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Wet dreams</a:t>
            </a:r>
          </a:p>
        </p:txBody>
      </p:sp>
      <p:sp>
        <p:nvSpPr>
          <p:cNvPr id="50" name="TextBox 50"/>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
        <p:nvSpPr>
          <p:cNvPr id="51" name="TextBox 51"/>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49</a:t>
            </a:r>
          </a:p>
        </p:txBody>
      </p:sp>
      <p:sp>
        <p:nvSpPr>
          <p:cNvPr id="52" name="Freeform 5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3" name="Freeform 5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72175" y="1677218"/>
            <a:ext cx="3220279" cy="1923216"/>
            <a:chOff x="0" y="0"/>
            <a:chExt cx="848139" cy="506526"/>
          </a:xfrm>
        </p:grpSpPr>
        <p:sp>
          <p:nvSpPr>
            <p:cNvPr id="3" name="Freeform 3"/>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4" name="TextBox 4"/>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5" name="Group 5"/>
          <p:cNvGrpSpPr/>
          <p:nvPr/>
        </p:nvGrpSpPr>
        <p:grpSpPr>
          <a:xfrm>
            <a:off x="1272175" y="4181675"/>
            <a:ext cx="3220279" cy="1923216"/>
            <a:chOff x="0" y="0"/>
            <a:chExt cx="848139" cy="506526"/>
          </a:xfrm>
        </p:grpSpPr>
        <p:sp>
          <p:nvSpPr>
            <p:cNvPr id="6" name="Freeform 6"/>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7" name="TextBox 7"/>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8" name="Group 8"/>
          <p:cNvGrpSpPr/>
          <p:nvPr/>
        </p:nvGrpSpPr>
        <p:grpSpPr>
          <a:xfrm>
            <a:off x="1272175" y="6686133"/>
            <a:ext cx="3220279" cy="1923216"/>
            <a:chOff x="0" y="0"/>
            <a:chExt cx="848139" cy="506526"/>
          </a:xfrm>
        </p:grpSpPr>
        <p:sp>
          <p:nvSpPr>
            <p:cNvPr id="9" name="Freeform 9"/>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0" name="TextBox 10"/>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11" name="Group 11"/>
          <p:cNvGrpSpPr/>
          <p:nvPr/>
        </p:nvGrpSpPr>
        <p:grpSpPr>
          <a:xfrm>
            <a:off x="5324041" y="1677218"/>
            <a:ext cx="3220279" cy="1923216"/>
            <a:chOff x="0" y="0"/>
            <a:chExt cx="848139" cy="506526"/>
          </a:xfrm>
        </p:grpSpPr>
        <p:sp>
          <p:nvSpPr>
            <p:cNvPr id="12" name="Freeform 12"/>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3" name="TextBox 13"/>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14" name="Group 14"/>
          <p:cNvGrpSpPr/>
          <p:nvPr/>
        </p:nvGrpSpPr>
        <p:grpSpPr>
          <a:xfrm>
            <a:off x="5324041" y="4181675"/>
            <a:ext cx="3220279" cy="1923216"/>
            <a:chOff x="0" y="0"/>
            <a:chExt cx="848139" cy="506526"/>
          </a:xfrm>
        </p:grpSpPr>
        <p:sp>
          <p:nvSpPr>
            <p:cNvPr id="15" name="Freeform 15"/>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6" name="TextBox 16"/>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17" name="Group 17"/>
          <p:cNvGrpSpPr/>
          <p:nvPr/>
        </p:nvGrpSpPr>
        <p:grpSpPr>
          <a:xfrm>
            <a:off x="5324041" y="6686133"/>
            <a:ext cx="3220279" cy="1923216"/>
            <a:chOff x="0" y="0"/>
            <a:chExt cx="848139" cy="506526"/>
          </a:xfrm>
        </p:grpSpPr>
        <p:sp>
          <p:nvSpPr>
            <p:cNvPr id="18" name="Freeform 18"/>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19" name="TextBox 19"/>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20" name="Group 20"/>
          <p:cNvGrpSpPr/>
          <p:nvPr/>
        </p:nvGrpSpPr>
        <p:grpSpPr>
          <a:xfrm>
            <a:off x="9375908" y="1677218"/>
            <a:ext cx="3220279" cy="1923216"/>
            <a:chOff x="0" y="0"/>
            <a:chExt cx="848139" cy="506526"/>
          </a:xfrm>
        </p:grpSpPr>
        <p:sp>
          <p:nvSpPr>
            <p:cNvPr id="21" name="Freeform 21"/>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2" name="TextBox 22"/>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23" name="Group 23"/>
          <p:cNvGrpSpPr/>
          <p:nvPr/>
        </p:nvGrpSpPr>
        <p:grpSpPr>
          <a:xfrm>
            <a:off x="9375908" y="4181675"/>
            <a:ext cx="3220279" cy="1923216"/>
            <a:chOff x="0" y="0"/>
            <a:chExt cx="848139" cy="506526"/>
          </a:xfrm>
        </p:grpSpPr>
        <p:sp>
          <p:nvSpPr>
            <p:cNvPr id="24" name="Freeform 24"/>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5" name="TextBox 25"/>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26" name="Group 26"/>
          <p:cNvGrpSpPr/>
          <p:nvPr/>
        </p:nvGrpSpPr>
        <p:grpSpPr>
          <a:xfrm>
            <a:off x="9375908" y="6686133"/>
            <a:ext cx="3220279" cy="1923216"/>
            <a:chOff x="0" y="0"/>
            <a:chExt cx="848139" cy="506526"/>
          </a:xfrm>
        </p:grpSpPr>
        <p:sp>
          <p:nvSpPr>
            <p:cNvPr id="27" name="Freeform 27"/>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28" name="TextBox 28"/>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29" name="Group 29"/>
          <p:cNvGrpSpPr/>
          <p:nvPr/>
        </p:nvGrpSpPr>
        <p:grpSpPr>
          <a:xfrm>
            <a:off x="13427774" y="1677218"/>
            <a:ext cx="3220279" cy="1923216"/>
            <a:chOff x="0" y="0"/>
            <a:chExt cx="848139" cy="506526"/>
          </a:xfrm>
        </p:grpSpPr>
        <p:sp>
          <p:nvSpPr>
            <p:cNvPr id="30" name="Freeform 30"/>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1" name="TextBox 31"/>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32" name="Group 32"/>
          <p:cNvGrpSpPr/>
          <p:nvPr/>
        </p:nvGrpSpPr>
        <p:grpSpPr>
          <a:xfrm>
            <a:off x="13427774" y="4181675"/>
            <a:ext cx="3220279" cy="1923216"/>
            <a:chOff x="0" y="0"/>
            <a:chExt cx="848139" cy="506526"/>
          </a:xfrm>
        </p:grpSpPr>
        <p:sp>
          <p:nvSpPr>
            <p:cNvPr id="33" name="Freeform 33"/>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4" name="TextBox 34"/>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grpSp>
        <p:nvGrpSpPr>
          <p:cNvPr id="35" name="Group 35"/>
          <p:cNvGrpSpPr/>
          <p:nvPr/>
        </p:nvGrpSpPr>
        <p:grpSpPr>
          <a:xfrm>
            <a:off x="13427774" y="6686133"/>
            <a:ext cx="3220279" cy="1923216"/>
            <a:chOff x="0" y="0"/>
            <a:chExt cx="848139" cy="506526"/>
          </a:xfrm>
        </p:grpSpPr>
        <p:sp>
          <p:nvSpPr>
            <p:cNvPr id="36" name="Freeform 36"/>
            <p:cNvSpPr/>
            <p:nvPr/>
          </p:nvSpPr>
          <p:spPr>
            <a:xfrm>
              <a:off x="0" y="0"/>
              <a:ext cx="848139" cy="506526"/>
            </a:xfrm>
            <a:custGeom>
              <a:avLst/>
              <a:gdLst/>
              <a:ahLst/>
              <a:cxnLst/>
              <a:rect l="l" t="t" r="r" b="b"/>
              <a:pathLst>
                <a:path w="848139" h="506526">
                  <a:moveTo>
                    <a:pt x="0" y="0"/>
                  </a:moveTo>
                  <a:lnTo>
                    <a:pt x="848139" y="0"/>
                  </a:lnTo>
                  <a:lnTo>
                    <a:pt x="848139" y="506526"/>
                  </a:lnTo>
                  <a:lnTo>
                    <a:pt x="0" y="506526"/>
                  </a:lnTo>
                  <a:close/>
                </a:path>
              </a:pathLst>
            </a:custGeom>
            <a:solidFill>
              <a:srgbClr val="FFFFFF"/>
            </a:solidFill>
            <a:ln w="38100" cap="sq">
              <a:solidFill>
                <a:srgbClr val="1D71B8"/>
              </a:solidFill>
              <a:prstDash val="solid"/>
              <a:miter/>
            </a:ln>
          </p:spPr>
          <p:txBody>
            <a:bodyPr/>
            <a:lstStyle/>
            <a:p>
              <a:endParaRPr lang="en-GB" dirty="0"/>
            </a:p>
          </p:txBody>
        </p:sp>
        <p:sp>
          <p:nvSpPr>
            <p:cNvPr id="37" name="TextBox 37"/>
            <p:cNvSpPr txBox="1"/>
            <p:nvPr/>
          </p:nvSpPr>
          <p:spPr>
            <a:xfrm>
              <a:off x="0" y="-95250"/>
              <a:ext cx="848139" cy="601776"/>
            </a:xfrm>
            <a:prstGeom prst="rect">
              <a:avLst/>
            </a:prstGeom>
          </p:spPr>
          <p:txBody>
            <a:bodyPr lIns="50800" tIns="50800" rIns="50800" bIns="50800" rtlCol="0" anchor="ctr"/>
            <a:lstStyle/>
            <a:p>
              <a:pPr algn="ctr">
                <a:lnSpc>
                  <a:spcPts val="3221"/>
                </a:lnSpc>
              </a:pPr>
              <a:endParaRPr dirty="0"/>
            </a:p>
          </p:txBody>
        </p:sp>
      </p:grpSp>
      <p:sp>
        <p:nvSpPr>
          <p:cNvPr id="38" name="TextBox 38"/>
          <p:cNvSpPr txBox="1"/>
          <p:nvPr/>
        </p:nvSpPr>
        <p:spPr>
          <a:xfrm>
            <a:off x="1937511" y="2006620"/>
            <a:ext cx="1889608" cy="1156970"/>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Breasts develop</a:t>
            </a:r>
          </a:p>
        </p:txBody>
      </p:sp>
      <p:sp>
        <p:nvSpPr>
          <p:cNvPr id="39" name="TextBox 39"/>
          <p:cNvSpPr txBox="1"/>
          <p:nvPr/>
        </p:nvSpPr>
        <p:spPr>
          <a:xfrm>
            <a:off x="5850798" y="2016145"/>
            <a:ext cx="2166766" cy="114058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Grow hair around vulva</a:t>
            </a:r>
          </a:p>
        </p:txBody>
      </p:sp>
      <p:sp>
        <p:nvSpPr>
          <p:cNvPr id="40" name="TextBox 40"/>
          <p:cNvSpPr txBox="1"/>
          <p:nvPr/>
        </p:nvSpPr>
        <p:spPr>
          <a:xfrm>
            <a:off x="1602987" y="4796827"/>
            <a:ext cx="2558655"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More muscular</a:t>
            </a:r>
          </a:p>
        </p:txBody>
      </p:sp>
      <p:sp>
        <p:nvSpPr>
          <p:cNvPr id="41" name="TextBox 41"/>
          <p:cNvSpPr txBox="1"/>
          <p:nvPr/>
        </p:nvSpPr>
        <p:spPr>
          <a:xfrm>
            <a:off x="5554219" y="4789969"/>
            <a:ext cx="2463345" cy="594995"/>
          </a:xfrm>
          <a:prstGeom prst="rect">
            <a:avLst/>
          </a:prstGeom>
        </p:spPr>
        <p:txBody>
          <a:bodyPr lIns="0" tIns="0" rIns="0" bIns="0" rtlCol="0" anchor="t">
            <a:spAutoFit/>
          </a:bodyPr>
          <a:lstStyle/>
          <a:p>
            <a:pPr algn="ctr">
              <a:lnSpc>
                <a:spcPts val="4480"/>
              </a:lnSpc>
            </a:pPr>
            <a:r>
              <a:rPr lang="en-US" sz="3200" dirty="0">
                <a:solidFill>
                  <a:srgbClr val="000000"/>
                </a:solidFill>
                <a:latin typeface="Calibri (MS)"/>
              </a:rPr>
              <a:t>Facial hair </a:t>
            </a:r>
          </a:p>
        </p:txBody>
      </p:sp>
      <p:sp>
        <p:nvSpPr>
          <p:cNvPr id="42" name="TextBox 42"/>
          <p:cNvSpPr txBox="1"/>
          <p:nvPr/>
        </p:nvSpPr>
        <p:spPr>
          <a:xfrm>
            <a:off x="1545488" y="7301285"/>
            <a:ext cx="2616154"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Voice breaks</a:t>
            </a:r>
          </a:p>
        </p:txBody>
      </p:sp>
      <p:sp>
        <p:nvSpPr>
          <p:cNvPr id="43" name="TextBox 43"/>
          <p:cNvSpPr txBox="1"/>
          <p:nvPr/>
        </p:nvSpPr>
        <p:spPr>
          <a:xfrm>
            <a:off x="5554219" y="7301285"/>
            <a:ext cx="2715197"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Start shaving</a:t>
            </a:r>
          </a:p>
        </p:txBody>
      </p:sp>
      <p:sp>
        <p:nvSpPr>
          <p:cNvPr id="44" name="TextBox 44"/>
          <p:cNvSpPr txBox="1"/>
          <p:nvPr/>
        </p:nvSpPr>
        <p:spPr>
          <a:xfrm>
            <a:off x="9729083" y="2183687"/>
            <a:ext cx="2513928"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Menstruation</a:t>
            </a:r>
          </a:p>
        </p:txBody>
      </p:sp>
      <p:sp>
        <p:nvSpPr>
          <p:cNvPr id="45" name="TextBox 45"/>
          <p:cNvSpPr txBox="1"/>
          <p:nvPr/>
        </p:nvSpPr>
        <p:spPr>
          <a:xfrm>
            <a:off x="9729083" y="4796827"/>
            <a:ext cx="2513928"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Greasy hair</a:t>
            </a:r>
          </a:p>
        </p:txBody>
      </p:sp>
      <p:sp>
        <p:nvSpPr>
          <p:cNvPr id="46" name="TextBox 46"/>
          <p:cNvSpPr txBox="1"/>
          <p:nvPr/>
        </p:nvSpPr>
        <p:spPr>
          <a:xfrm>
            <a:off x="13635589" y="2016145"/>
            <a:ext cx="2804649" cy="114058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Grow hair around vulva</a:t>
            </a:r>
          </a:p>
        </p:txBody>
      </p:sp>
      <p:sp>
        <p:nvSpPr>
          <p:cNvPr id="47" name="TextBox 47"/>
          <p:cNvSpPr txBox="1"/>
          <p:nvPr/>
        </p:nvSpPr>
        <p:spPr>
          <a:xfrm>
            <a:off x="13653462" y="4796827"/>
            <a:ext cx="2630234"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Sweat more</a:t>
            </a:r>
          </a:p>
        </p:txBody>
      </p:sp>
      <p:sp>
        <p:nvSpPr>
          <p:cNvPr id="48" name="TextBox 48"/>
          <p:cNvSpPr txBox="1"/>
          <p:nvPr/>
        </p:nvSpPr>
        <p:spPr>
          <a:xfrm>
            <a:off x="9729083" y="7301285"/>
            <a:ext cx="2513928"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More muscular</a:t>
            </a:r>
          </a:p>
        </p:txBody>
      </p:sp>
      <p:sp>
        <p:nvSpPr>
          <p:cNvPr id="49" name="TextBox 49"/>
          <p:cNvSpPr txBox="1"/>
          <p:nvPr/>
        </p:nvSpPr>
        <p:spPr>
          <a:xfrm>
            <a:off x="14444037" y="7367784"/>
            <a:ext cx="1194502" cy="588137"/>
          </a:xfrm>
          <a:prstGeom prst="rect">
            <a:avLst/>
          </a:prstGeom>
        </p:spPr>
        <p:txBody>
          <a:bodyPr lIns="0" tIns="0" rIns="0" bIns="0" rtlCol="0" anchor="t">
            <a:spAutoFit/>
          </a:bodyPr>
          <a:lstStyle/>
          <a:p>
            <a:pPr algn="ctr">
              <a:lnSpc>
                <a:spcPts val="4384"/>
              </a:lnSpc>
            </a:pPr>
            <a:r>
              <a:rPr lang="en-US" sz="3200" dirty="0">
                <a:solidFill>
                  <a:srgbClr val="000000"/>
                </a:solidFill>
                <a:latin typeface="Calibri (MS)"/>
              </a:rPr>
              <a:t>Spots</a:t>
            </a:r>
          </a:p>
        </p:txBody>
      </p:sp>
      <p:sp>
        <p:nvSpPr>
          <p:cNvPr id="50" name="TextBox 50"/>
          <p:cNvSpPr txBox="1"/>
          <p:nvPr/>
        </p:nvSpPr>
        <p:spPr>
          <a:xfrm>
            <a:off x="764356" y="271978"/>
            <a:ext cx="4488102" cy="443865"/>
          </a:xfrm>
          <a:prstGeom prst="rect">
            <a:avLst/>
          </a:prstGeom>
        </p:spPr>
        <p:txBody>
          <a:bodyPr lIns="0" tIns="0" rIns="0" bIns="0" rtlCol="0" anchor="t">
            <a:spAutoFit/>
          </a:bodyPr>
          <a:lstStyle/>
          <a:p>
            <a:pPr>
              <a:lnSpc>
                <a:spcPts val="3359"/>
              </a:lnSpc>
            </a:pPr>
            <a:r>
              <a:rPr lang="en-US" sz="2400" dirty="0">
                <a:solidFill>
                  <a:srgbClr val="000000"/>
                </a:solidFill>
                <a:latin typeface="Calibri"/>
              </a:rPr>
              <a:t>Take 30 Activity</a:t>
            </a:r>
          </a:p>
        </p:txBody>
      </p:sp>
      <p:sp>
        <p:nvSpPr>
          <p:cNvPr id="51" name="TextBox 51"/>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50</a:t>
            </a:r>
          </a:p>
        </p:txBody>
      </p:sp>
      <p:sp>
        <p:nvSpPr>
          <p:cNvPr id="52" name="Freeform 5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3" name="Freeform 5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 name="Freeform 4"/>
          <p:cNvSpPr/>
          <p:nvPr/>
        </p:nvSpPr>
        <p:spPr>
          <a:xfrm>
            <a:off x="11913394" y="0"/>
            <a:ext cx="6374606" cy="10287000"/>
          </a:xfrm>
          <a:custGeom>
            <a:avLst/>
            <a:gdLst/>
            <a:ahLst/>
            <a:cxnLst/>
            <a:rect l="l" t="t" r="r" b="b"/>
            <a:pathLst>
              <a:path w="6374606" h="10287000">
                <a:moveTo>
                  <a:pt x="0" y="0"/>
                </a:moveTo>
                <a:lnTo>
                  <a:pt x="6374606" y="0"/>
                </a:lnTo>
                <a:lnTo>
                  <a:pt x="6374606" y="10287000"/>
                </a:lnTo>
                <a:lnTo>
                  <a:pt x="0" y="10287000"/>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5" name="TextBox 5"/>
          <p:cNvSpPr txBox="1"/>
          <p:nvPr/>
        </p:nvSpPr>
        <p:spPr>
          <a:xfrm>
            <a:off x="860248" y="3610161"/>
            <a:ext cx="10284429" cy="4518660"/>
          </a:xfrm>
          <a:prstGeom prst="rect">
            <a:avLst/>
          </a:prstGeom>
        </p:spPr>
        <p:txBody>
          <a:bodyPr lIns="0" tIns="0" rIns="0" bIns="0" rtlCol="0" anchor="t">
            <a:spAutoFit/>
          </a:bodyPr>
          <a:lstStyle/>
          <a:p>
            <a:pPr algn="l">
              <a:lnSpc>
                <a:spcPts val="5040"/>
              </a:lnSpc>
            </a:pPr>
            <a:r>
              <a:rPr lang="en-US" sz="3600" dirty="0">
                <a:solidFill>
                  <a:srgbClr val="1D71B8"/>
                </a:solidFill>
                <a:latin typeface="Arial"/>
              </a:rPr>
              <a:t>Using what you have learnt about puberty, create a single sided 'survival guide' for someone your age about what you think  are the key things to know about puberty.</a:t>
            </a:r>
          </a:p>
          <a:p>
            <a:pPr algn="l">
              <a:lnSpc>
                <a:spcPts val="5040"/>
              </a:lnSpc>
            </a:pPr>
            <a:endParaRPr lang="en-US" sz="3600" dirty="0">
              <a:solidFill>
                <a:srgbClr val="1D71B8"/>
              </a:solidFill>
              <a:latin typeface="Arial"/>
            </a:endParaRPr>
          </a:p>
          <a:p>
            <a:pPr algn="l">
              <a:lnSpc>
                <a:spcPts val="5040"/>
              </a:lnSpc>
            </a:pPr>
            <a:r>
              <a:rPr lang="en-US" sz="3600" dirty="0">
                <a:solidFill>
                  <a:srgbClr val="1D71B8"/>
                </a:solidFill>
                <a:latin typeface="Arial"/>
              </a:rPr>
              <a:t>Aim to make it engaging, provide correct information and try to be reassuring.</a:t>
            </a:r>
          </a:p>
        </p:txBody>
      </p:sp>
      <p:sp>
        <p:nvSpPr>
          <p:cNvPr id="6" name="TextBox 6"/>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51</a:t>
            </a:r>
          </a:p>
        </p:txBody>
      </p:sp>
      <p:sp>
        <p:nvSpPr>
          <p:cNvPr id="7" name="TextBox 7"/>
          <p:cNvSpPr txBox="1"/>
          <p:nvPr/>
        </p:nvSpPr>
        <p:spPr>
          <a:xfrm>
            <a:off x="860248" y="1019866"/>
            <a:ext cx="10284429" cy="1977796"/>
          </a:xfrm>
          <a:prstGeom prst="rect">
            <a:avLst/>
          </a:prstGeom>
        </p:spPr>
        <p:txBody>
          <a:bodyPr lIns="0" tIns="0" rIns="0" bIns="0" rtlCol="0" anchor="t">
            <a:spAutoFit/>
          </a:bodyPr>
          <a:lstStyle/>
          <a:p>
            <a:pPr algn="l">
              <a:lnSpc>
                <a:spcPts val="7554"/>
              </a:lnSpc>
            </a:pPr>
            <a:r>
              <a:rPr lang="en-US" sz="5400" dirty="0">
                <a:solidFill>
                  <a:srgbClr val="1D71B8"/>
                </a:solidFill>
                <a:latin typeface="Arial Bold"/>
              </a:rPr>
              <a:t>Challenge activity - </a:t>
            </a:r>
          </a:p>
          <a:p>
            <a:pPr algn="l">
              <a:lnSpc>
                <a:spcPts val="7559"/>
              </a:lnSpc>
            </a:pPr>
            <a:r>
              <a:rPr lang="en-US" sz="5400" dirty="0">
                <a:solidFill>
                  <a:srgbClr val="1D71B8"/>
                </a:solidFill>
                <a:latin typeface="Arial Bold"/>
              </a:rPr>
              <a:t>Puberty survival guide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Freeform 4"/>
          <p:cNvSpPr/>
          <p:nvPr/>
        </p:nvSpPr>
        <p:spPr>
          <a:xfrm>
            <a:off x="783769" y="319838"/>
            <a:ext cx="1352154" cy="1417724"/>
          </a:xfrm>
          <a:custGeom>
            <a:avLst/>
            <a:gdLst/>
            <a:ahLst/>
            <a:cxnLst/>
            <a:rect l="l" t="t" r="r" b="b"/>
            <a:pathLst>
              <a:path w="1352154" h="1417724">
                <a:moveTo>
                  <a:pt x="0" y="0"/>
                </a:moveTo>
                <a:lnTo>
                  <a:pt x="1352154" y="0"/>
                </a:lnTo>
                <a:lnTo>
                  <a:pt x="1352154" y="1417724"/>
                </a:lnTo>
                <a:lnTo>
                  <a:pt x="0" y="1417724"/>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b="-76"/>
            </a:stretch>
          </a:blipFill>
        </p:spPr>
        <p:txBody>
          <a:bodyPr/>
          <a:lstStyle/>
          <a:p>
            <a:endParaRPr lang="en-GB" dirty="0"/>
          </a:p>
        </p:txBody>
      </p:sp>
      <p:sp>
        <p:nvSpPr>
          <p:cNvPr id="5" name="TextBox 5"/>
          <p:cNvSpPr txBox="1"/>
          <p:nvPr/>
        </p:nvSpPr>
        <p:spPr>
          <a:xfrm>
            <a:off x="2510599" y="355484"/>
            <a:ext cx="11921321" cy="890270"/>
          </a:xfrm>
          <a:prstGeom prst="rect">
            <a:avLst/>
          </a:prstGeom>
        </p:spPr>
        <p:txBody>
          <a:bodyPr lIns="0" tIns="0" rIns="0" bIns="0" rtlCol="0" anchor="t">
            <a:spAutoFit/>
          </a:bodyPr>
          <a:lstStyle/>
          <a:p>
            <a:pPr algn="l">
              <a:lnSpc>
                <a:spcPts val="6580"/>
              </a:lnSpc>
            </a:pPr>
            <a:r>
              <a:rPr lang="en-US" sz="4700" spc="43" dirty="0">
                <a:solidFill>
                  <a:srgbClr val="000000"/>
                </a:solidFill>
                <a:latin typeface="Arial"/>
              </a:rPr>
              <a:t>It's a wrap!</a:t>
            </a:r>
          </a:p>
        </p:txBody>
      </p:sp>
      <p:sp>
        <p:nvSpPr>
          <p:cNvPr id="6" name="TextBox 6"/>
          <p:cNvSpPr txBox="1"/>
          <p:nvPr/>
        </p:nvSpPr>
        <p:spPr>
          <a:xfrm>
            <a:off x="783769" y="1722120"/>
            <a:ext cx="16889676" cy="7709535"/>
          </a:xfrm>
          <a:prstGeom prst="rect">
            <a:avLst/>
          </a:prstGeom>
        </p:spPr>
        <p:txBody>
          <a:bodyPr lIns="0" tIns="0" rIns="0" bIns="0" rtlCol="0" anchor="t">
            <a:spAutoFit/>
          </a:bodyPr>
          <a:lstStyle/>
          <a:p>
            <a:pPr marL="434340" lvl="1" indent="-217170" algn="l">
              <a:lnSpc>
                <a:spcPts val="5040"/>
              </a:lnSpc>
              <a:buFont typeface="Arial"/>
              <a:buChar char="•"/>
            </a:pPr>
            <a:r>
              <a:rPr lang="en-US" sz="3600" spc="33" dirty="0">
                <a:solidFill>
                  <a:srgbClr val="000000"/>
                </a:solidFill>
                <a:latin typeface="Arial"/>
              </a:rPr>
              <a:t>Puberty is a natural part of growing up and although similar things happen, everyone has an individual experience.</a:t>
            </a:r>
          </a:p>
          <a:p>
            <a:pPr marL="434340" lvl="1" indent="-217170" algn="l">
              <a:lnSpc>
                <a:spcPts val="5040"/>
              </a:lnSpc>
            </a:pPr>
            <a:endParaRPr lang="en-US" sz="3600" spc="33" dirty="0">
              <a:solidFill>
                <a:srgbClr val="000000"/>
              </a:solidFill>
              <a:latin typeface="Arial"/>
            </a:endParaRPr>
          </a:p>
          <a:p>
            <a:pPr marL="434340" lvl="1" indent="-217170" algn="l">
              <a:lnSpc>
                <a:spcPts val="5040"/>
              </a:lnSpc>
              <a:buFont typeface="Arial"/>
              <a:buChar char="•"/>
            </a:pPr>
            <a:r>
              <a:rPr lang="en-US" sz="3600" spc="33" dirty="0">
                <a:solidFill>
                  <a:srgbClr val="000000"/>
                </a:solidFill>
                <a:latin typeface="Arial"/>
              </a:rPr>
              <a:t>Getting support from friends can be helpful but remember their puberty may differ from yours.</a:t>
            </a:r>
          </a:p>
          <a:p>
            <a:pPr marL="434340" lvl="1" indent="-217170" algn="l">
              <a:lnSpc>
                <a:spcPts val="5040"/>
              </a:lnSpc>
            </a:pPr>
            <a:endParaRPr lang="en-US" sz="3600" spc="33" dirty="0">
              <a:solidFill>
                <a:srgbClr val="000000"/>
              </a:solidFill>
              <a:latin typeface="Arial"/>
            </a:endParaRPr>
          </a:p>
          <a:p>
            <a:pPr marL="434340" lvl="1" indent="-217170" algn="l">
              <a:lnSpc>
                <a:spcPts val="5040"/>
              </a:lnSpc>
              <a:buFont typeface="Arial"/>
              <a:buChar char="•"/>
            </a:pPr>
            <a:r>
              <a:rPr lang="en-US" sz="3600" spc="33" dirty="0">
                <a:solidFill>
                  <a:srgbClr val="000000"/>
                </a:solidFill>
                <a:latin typeface="Arial"/>
              </a:rPr>
              <a:t>If you're worried about anything it's helpful to speak to a trusted adult. This might be someone, at home e.g., your parents or school.</a:t>
            </a:r>
          </a:p>
          <a:p>
            <a:pPr marL="434340" lvl="1" indent="-217170" algn="l">
              <a:lnSpc>
                <a:spcPts val="5040"/>
              </a:lnSpc>
            </a:pPr>
            <a:endParaRPr lang="en-US" sz="3600" spc="33" dirty="0">
              <a:solidFill>
                <a:srgbClr val="000000"/>
              </a:solidFill>
              <a:latin typeface="Arial"/>
            </a:endParaRPr>
          </a:p>
          <a:p>
            <a:pPr marL="434340" lvl="1" indent="-217170" algn="l">
              <a:lnSpc>
                <a:spcPts val="5040"/>
              </a:lnSpc>
              <a:buFont typeface="Arial"/>
              <a:buChar char="•"/>
            </a:pPr>
            <a:r>
              <a:rPr lang="en-US" sz="3600" spc="33" dirty="0">
                <a:solidFill>
                  <a:srgbClr val="000000"/>
                </a:solidFill>
                <a:latin typeface="Arial"/>
              </a:rPr>
              <a:t>Puberty is an exciting time as it's one of your major steps to becoming an adult. Try to see it as a positive experience rather than worrying about all the changes that are happening to your body.</a:t>
            </a:r>
          </a:p>
        </p:txBody>
      </p:sp>
      <p:sp>
        <p:nvSpPr>
          <p:cNvPr id="7" name="TextBox 7"/>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52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745774" y="9611508"/>
            <a:ext cx="3219997" cy="586460"/>
          </a:xfrm>
          <a:custGeom>
            <a:avLst/>
            <a:gdLst/>
            <a:ahLst/>
            <a:cxnLst/>
            <a:rect l="l" t="t" r="r" b="b"/>
            <a:pathLst>
              <a:path w="3219997" h="586460">
                <a:moveTo>
                  <a:pt x="0" y="0"/>
                </a:moveTo>
                <a:lnTo>
                  <a:pt x="3219997" y="0"/>
                </a:lnTo>
                <a:lnTo>
                  <a:pt x="3219997" y="586460"/>
                </a:lnTo>
                <a:lnTo>
                  <a:pt x="0" y="58646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dirty="0"/>
          </a:p>
        </p:txBody>
      </p:sp>
      <p:sp>
        <p:nvSpPr>
          <p:cNvPr id="3" name="Freeform 3"/>
          <p:cNvSpPr/>
          <p:nvPr/>
        </p:nvSpPr>
        <p:spPr>
          <a:xfrm>
            <a:off x="7322228" y="9692965"/>
            <a:ext cx="423546" cy="423546"/>
          </a:xfrm>
          <a:custGeom>
            <a:avLst/>
            <a:gdLst/>
            <a:ahLst/>
            <a:cxnLst/>
            <a:rect l="l" t="t" r="r" b="b"/>
            <a:pathLst>
              <a:path w="423546" h="423546">
                <a:moveTo>
                  <a:pt x="0" y="0"/>
                </a:moveTo>
                <a:lnTo>
                  <a:pt x="423546" y="0"/>
                </a:lnTo>
                <a:lnTo>
                  <a:pt x="423546" y="423546"/>
                </a:lnTo>
                <a:lnTo>
                  <a:pt x="0" y="423546"/>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endParaRPr lang="en-GB" dirty="0"/>
          </a:p>
        </p:txBody>
      </p:sp>
      <p:sp>
        <p:nvSpPr>
          <p:cNvPr id="4" name="TextBox 4"/>
          <p:cNvSpPr txBox="1"/>
          <p:nvPr/>
        </p:nvSpPr>
        <p:spPr>
          <a:xfrm>
            <a:off x="2786737" y="657225"/>
            <a:ext cx="15023656" cy="916305"/>
          </a:xfrm>
          <a:prstGeom prst="rect">
            <a:avLst/>
          </a:prstGeom>
        </p:spPr>
        <p:txBody>
          <a:bodyPr lIns="0" tIns="0" rIns="0" bIns="0" rtlCol="0" anchor="t">
            <a:spAutoFit/>
          </a:bodyPr>
          <a:lstStyle/>
          <a:p>
            <a:pPr algn="l">
              <a:lnSpc>
                <a:spcPts val="6719"/>
              </a:lnSpc>
            </a:pPr>
            <a:r>
              <a:rPr lang="en-US" sz="4800" spc="44" dirty="0">
                <a:solidFill>
                  <a:srgbClr val="000000"/>
                </a:solidFill>
                <a:latin typeface="Arial"/>
              </a:rPr>
              <a:t>Help and advice</a:t>
            </a:r>
          </a:p>
        </p:txBody>
      </p:sp>
      <p:sp>
        <p:nvSpPr>
          <p:cNvPr id="5" name="Freeform 5"/>
          <p:cNvSpPr/>
          <p:nvPr/>
        </p:nvSpPr>
        <p:spPr>
          <a:xfrm>
            <a:off x="760192" y="570785"/>
            <a:ext cx="1600200" cy="1600200"/>
          </a:xfrm>
          <a:custGeom>
            <a:avLst/>
            <a:gdLst/>
            <a:ahLst/>
            <a:cxnLst/>
            <a:rect l="l" t="t" r="r" b="b"/>
            <a:pathLst>
              <a:path w="1600200" h="1600200">
                <a:moveTo>
                  <a:pt x="0" y="0"/>
                </a:moveTo>
                <a:lnTo>
                  <a:pt x="1600200" y="0"/>
                </a:lnTo>
                <a:lnTo>
                  <a:pt x="1600200" y="1600200"/>
                </a:lnTo>
                <a:lnTo>
                  <a:pt x="0" y="1600200"/>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r="-1785"/>
            </a:stretch>
          </a:blipFill>
        </p:spPr>
        <p:txBody>
          <a:bodyPr/>
          <a:lstStyle/>
          <a:p>
            <a:endParaRPr lang="en-GB" dirty="0"/>
          </a:p>
        </p:txBody>
      </p:sp>
      <p:sp>
        <p:nvSpPr>
          <p:cNvPr id="6" name="TextBox 6"/>
          <p:cNvSpPr txBox="1"/>
          <p:nvPr/>
        </p:nvSpPr>
        <p:spPr>
          <a:xfrm>
            <a:off x="681343" y="2377452"/>
            <a:ext cx="17129049" cy="4282999"/>
          </a:xfrm>
          <a:prstGeom prst="rect">
            <a:avLst/>
          </a:prstGeom>
        </p:spPr>
        <p:txBody>
          <a:bodyPr lIns="0" tIns="0" rIns="0" bIns="0" rtlCol="0" anchor="t">
            <a:spAutoFit/>
          </a:bodyPr>
          <a:lstStyle/>
          <a:p>
            <a:pPr algn="l">
              <a:lnSpc>
                <a:spcPts val="4480"/>
              </a:lnSpc>
            </a:pPr>
            <a:r>
              <a:rPr lang="en-US" sz="3199" spc="29" dirty="0">
                <a:solidFill>
                  <a:srgbClr val="000000"/>
                </a:solidFill>
                <a:latin typeface="Arial"/>
              </a:rPr>
              <a:t>If you need further advice or guidance about puberty a good place to start is a trusted adult in school such as a teacher, a school counsellor, health nurse or guidance teacher. These webpages are also helpful:</a:t>
            </a:r>
          </a:p>
          <a:p>
            <a:pPr algn="l">
              <a:lnSpc>
                <a:spcPts val="4480"/>
              </a:lnSpc>
            </a:pPr>
            <a:endParaRPr lang="en-US" sz="3199" spc="29" dirty="0">
              <a:solidFill>
                <a:srgbClr val="000000"/>
              </a:solidFill>
              <a:latin typeface="Arial"/>
            </a:endParaRPr>
          </a:p>
          <a:p>
            <a:pPr algn="l">
              <a:lnSpc>
                <a:spcPts val="5320"/>
              </a:lnSpc>
            </a:pPr>
            <a:r>
              <a:rPr lang="en-US" sz="3800" u="sng" spc="35" dirty="0">
                <a:solidFill>
                  <a:srgbClr val="0000FF"/>
                </a:solidFill>
                <a:latin typeface="Arial"/>
                <a:hlinkClick r:id="rId7" tooltip="https://www.childline.org.uk/info-advice/you-your-body/puberty/puberty-girls/"/>
              </a:rPr>
              <a:t>https://www.childline.org.uk/info-advice/you-your-body/puberty/puberty-girls/</a:t>
            </a:r>
          </a:p>
          <a:p>
            <a:pPr algn="l">
              <a:lnSpc>
                <a:spcPts val="5320"/>
              </a:lnSpc>
            </a:pPr>
            <a:endParaRPr lang="en-US" sz="3800" u="sng" spc="35" dirty="0">
              <a:solidFill>
                <a:srgbClr val="0000FF"/>
              </a:solidFill>
              <a:latin typeface="Arial"/>
              <a:hlinkClick r:id="rId7" tooltip="https://www.childline.org.uk/info-advice/you-your-body/puberty/puberty-girls/"/>
            </a:endParaRPr>
          </a:p>
          <a:p>
            <a:pPr algn="l">
              <a:lnSpc>
                <a:spcPts val="5320"/>
              </a:lnSpc>
            </a:pPr>
            <a:r>
              <a:rPr lang="en-US" sz="3800" u="sng" spc="35" dirty="0">
                <a:solidFill>
                  <a:srgbClr val="0000FF"/>
                </a:solidFill>
                <a:latin typeface="Arial"/>
                <a:hlinkClick r:id="rId8" tooltip="https://www.childline.org.uk/info-advice/you-your-body/puberty/puberty-boys/"/>
              </a:rPr>
              <a:t>https://www.childline.org.uk/info-advice/you-your-body/puberty/puberty-boys/</a:t>
            </a:r>
          </a:p>
        </p:txBody>
      </p:sp>
      <p:sp>
        <p:nvSpPr>
          <p:cNvPr id="7" name="TextBox 7"/>
          <p:cNvSpPr txBox="1"/>
          <p:nvPr/>
        </p:nvSpPr>
        <p:spPr>
          <a:xfrm>
            <a:off x="681343" y="9663120"/>
            <a:ext cx="5794760" cy="302260"/>
          </a:xfrm>
          <a:prstGeom prst="rect">
            <a:avLst/>
          </a:prstGeom>
        </p:spPr>
        <p:txBody>
          <a:bodyPr lIns="0" tIns="0" rIns="0" bIns="0" rtlCol="0" anchor="t">
            <a:spAutoFit/>
          </a:bodyPr>
          <a:lstStyle/>
          <a:p>
            <a:pPr algn="l">
              <a:lnSpc>
                <a:spcPts val="2240"/>
              </a:lnSpc>
            </a:pPr>
            <a:r>
              <a:rPr lang="en-US" sz="1600" spc="14" dirty="0">
                <a:solidFill>
                  <a:srgbClr val="000000"/>
                </a:solidFill>
                <a:latin typeface="Arial"/>
              </a:rPr>
              <a:t>Physical changes at puberty / Ages 11-12 years/Slide 53</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22916">
            <a:off x="1290075" y="1102696"/>
            <a:ext cx="1967558" cy="2090367"/>
          </a:xfrm>
          <a:custGeom>
            <a:avLst/>
            <a:gdLst/>
            <a:ahLst/>
            <a:cxnLst/>
            <a:rect l="l" t="t" r="r" b="b"/>
            <a:pathLst>
              <a:path w="1967558" h="2090367">
                <a:moveTo>
                  <a:pt x="0" y="0"/>
                </a:moveTo>
                <a:lnTo>
                  <a:pt x="1967559" y="0"/>
                </a:lnTo>
                <a:lnTo>
                  <a:pt x="1967559" y="2090367"/>
                </a:lnTo>
                <a:lnTo>
                  <a:pt x="0" y="2090367"/>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p>
            <a:endParaRPr lang="en-GB" dirty="0"/>
          </a:p>
        </p:txBody>
      </p:sp>
      <p:sp>
        <p:nvSpPr>
          <p:cNvPr id="3" name="TextBox 3"/>
          <p:cNvSpPr txBox="1"/>
          <p:nvPr/>
        </p:nvSpPr>
        <p:spPr>
          <a:xfrm>
            <a:off x="3755163" y="1504625"/>
            <a:ext cx="11381480" cy="1067435"/>
          </a:xfrm>
          <a:prstGeom prst="rect">
            <a:avLst/>
          </a:prstGeom>
        </p:spPr>
        <p:txBody>
          <a:bodyPr lIns="0" tIns="0" rIns="0" bIns="0" rtlCol="0" anchor="t">
            <a:spAutoFit/>
          </a:bodyPr>
          <a:lstStyle/>
          <a:p>
            <a:pPr algn="ctr">
              <a:lnSpc>
                <a:spcPts val="7840"/>
              </a:lnSpc>
            </a:pPr>
            <a:r>
              <a:rPr lang="en-US" sz="5600" dirty="0">
                <a:solidFill>
                  <a:srgbClr val="000000"/>
                </a:solidFill>
                <a:latin typeface="Calibri"/>
              </a:rPr>
              <a:t>Assessment, progress, homework</a:t>
            </a:r>
          </a:p>
        </p:txBody>
      </p:sp>
      <p:sp>
        <p:nvSpPr>
          <p:cNvPr id="4" name="TextBox 4"/>
          <p:cNvSpPr txBox="1"/>
          <p:nvPr/>
        </p:nvSpPr>
        <p:spPr>
          <a:xfrm>
            <a:off x="1820749" y="3534505"/>
            <a:ext cx="14646502" cy="5147310"/>
          </a:xfrm>
          <a:prstGeom prst="rect">
            <a:avLst/>
          </a:prstGeom>
        </p:spPr>
        <p:txBody>
          <a:bodyPr lIns="0" tIns="0" rIns="0" bIns="0" rtlCol="0" anchor="t">
            <a:spAutoFit/>
          </a:bodyPr>
          <a:lstStyle/>
          <a:p>
            <a:pPr marL="571500" indent="-571500">
              <a:lnSpc>
                <a:spcPts val="5040"/>
              </a:lnSpc>
              <a:buFont typeface="Arial" panose="020B0604020202020204" pitchFamily="34" charset="0"/>
              <a:buChar char="•"/>
            </a:pPr>
            <a:r>
              <a:rPr lang="en-US" sz="3600" dirty="0">
                <a:solidFill>
                  <a:srgbClr val="000000"/>
                </a:solidFill>
                <a:latin typeface="Calibri"/>
              </a:rPr>
              <a:t>Write down 3 new things you learned in this session.</a:t>
            </a:r>
          </a:p>
          <a:p>
            <a:pPr marL="571500" indent="-571500">
              <a:lnSpc>
                <a:spcPts val="5040"/>
              </a:lnSpc>
              <a:buFont typeface="Arial" panose="020B0604020202020204" pitchFamily="34" charset="0"/>
              <a:buChar char="•"/>
            </a:pPr>
            <a:endParaRPr lang="en-US" sz="3600" dirty="0">
              <a:solidFill>
                <a:srgbClr val="000000"/>
              </a:solidFill>
              <a:latin typeface="Calibri"/>
            </a:endParaRPr>
          </a:p>
          <a:p>
            <a:pPr marL="571500" indent="-571500">
              <a:lnSpc>
                <a:spcPts val="5040"/>
              </a:lnSpc>
              <a:buFont typeface="Arial" panose="020B0604020202020204" pitchFamily="34" charset="0"/>
              <a:buChar char="•"/>
            </a:pPr>
            <a:r>
              <a:rPr lang="en-US" sz="3600" dirty="0">
                <a:solidFill>
                  <a:srgbClr val="000000"/>
                </a:solidFill>
                <a:latin typeface="Calibri"/>
              </a:rPr>
              <a:t>What would you say to a younger friend who was worried about puberty? Give 2 examples of how you could reassure them.</a:t>
            </a:r>
          </a:p>
          <a:p>
            <a:pPr marL="571500" indent="-571500">
              <a:lnSpc>
                <a:spcPts val="5040"/>
              </a:lnSpc>
              <a:buFont typeface="Arial" panose="020B0604020202020204" pitchFamily="34" charset="0"/>
              <a:buChar char="•"/>
            </a:pPr>
            <a:endParaRPr lang="en-US" sz="3600" dirty="0">
              <a:solidFill>
                <a:srgbClr val="000000"/>
              </a:solidFill>
              <a:latin typeface="Calibri"/>
            </a:endParaRPr>
          </a:p>
          <a:p>
            <a:pPr marL="571500" indent="-571500">
              <a:lnSpc>
                <a:spcPts val="5040"/>
              </a:lnSpc>
              <a:buFont typeface="Arial" panose="020B0604020202020204" pitchFamily="34" charset="0"/>
              <a:buChar char="•"/>
            </a:pPr>
            <a:r>
              <a:rPr lang="en-US" sz="3600" dirty="0">
                <a:solidFill>
                  <a:srgbClr val="000000"/>
                </a:solidFill>
                <a:latin typeface="Calibri"/>
              </a:rPr>
              <a:t>Can you give an example of how what you’ve learned about puberty links to other lessons you’ve had in school?</a:t>
            </a:r>
          </a:p>
          <a:p>
            <a:pPr>
              <a:lnSpc>
                <a:spcPts val="5040"/>
              </a:lnSpc>
            </a:pPr>
            <a:endParaRPr lang="en-US" sz="3600" dirty="0">
              <a:solidFill>
                <a:srgbClr val="000000"/>
              </a:solidFill>
              <a:latin typeface="Calibri"/>
            </a:endParaRPr>
          </a:p>
        </p:txBody>
      </p:sp>
      <p:sp>
        <p:nvSpPr>
          <p:cNvPr id="7" name="TextBox 6">
            <a:extLst>
              <a:ext uri="{FF2B5EF4-FFF2-40B4-BE49-F238E27FC236}">
                <a16:creationId xmlns:a16="http://schemas.microsoft.com/office/drawing/2014/main" id="{28FBB23C-BFE9-CCCD-C3B4-9FAF840ABA58}"/>
              </a:ext>
            </a:extLst>
          </p:cNvPr>
          <p:cNvSpPr txBox="1"/>
          <p:nvPr/>
        </p:nvSpPr>
        <p:spPr>
          <a:xfrm>
            <a:off x="1026875" y="9334500"/>
            <a:ext cx="6593125" cy="651460"/>
          </a:xfrm>
          <a:prstGeom prst="rect">
            <a:avLst/>
          </a:prstGeom>
          <a:noFill/>
        </p:spPr>
        <p:txBody>
          <a:bodyPr wrap="square" rtlCol="0">
            <a:spAutoFit/>
          </a:bodyPr>
          <a:lstStyle/>
          <a:p>
            <a:r>
              <a:rPr lang="en-US" sz="1800" spc="14" dirty="0">
                <a:solidFill>
                  <a:srgbClr val="000000"/>
                </a:solidFill>
                <a:latin typeface="Arial"/>
              </a:rPr>
              <a:t>Physical changes at puberty / Ages 11-12 years/Slide 53</a:t>
            </a:r>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5068</Words>
  <Application>Microsoft Macintosh PowerPoint</Application>
  <PresentationFormat>Custom</PresentationFormat>
  <Paragraphs>539</Paragraphs>
  <Slides>54</Slides>
  <Notes>31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Calibri</vt:lpstr>
      <vt:lpstr>Arial</vt:lpstr>
      <vt:lpstr>Calibri (MS)</vt:lpstr>
      <vt:lpstr>Arial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Ages 11-12 Physical changes at puberty  V3 March 24.pptx</dc:title>
  <cp:lastModifiedBy>angela milliken</cp:lastModifiedBy>
  <cp:revision>3</cp:revision>
  <dcterms:created xsi:type="dcterms:W3CDTF">2006-08-16T00:00:00Z</dcterms:created>
  <dcterms:modified xsi:type="dcterms:W3CDTF">2024-04-23T08:16:34Z</dcterms:modified>
  <dc:identifier>DAGCIzjonuk</dc:identifier>
</cp:coreProperties>
</file>